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65" r:id="rId6"/>
    <p:sldId id="260" r:id="rId7"/>
    <p:sldId id="266" r:id="rId8"/>
    <p:sldId id="267" r:id="rId9"/>
    <p:sldId id="262" r:id="rId10"/>
    <p:sldId id="268" r:id="rId11"/>
  </p:sldIdLst>
  <p:sldSz cx="9144000" cy="6858000" type="screen4x3"/>
  <p:notesSz cx="6858000" cy="994568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CFF5D-2A0D-2946-AA7D-C06E4E9240D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C938B-EF2B-7A4B-BB39-A82BF96CDB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25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C938B-EF2B-7A4B-BB39-A82BF96CDB8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52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02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65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64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75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59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6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03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7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01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753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04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vangolnaarbeter.nl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  <a:p>
            <a:pPr lvl="4"/>
            <a:r>
              <a:rPr lang="x-non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E4FE-66CF-7045-B7B1-028D2EAE846F}" type="datetimeFigureOut">
              <a:rPr lang="nl-NL" smtClean="0"/>
              <a:t>9-7-2015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349B-30A2-9641-B289-3C9D2769601A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 descr="van gol naar beter">
            <a:hlinkClick r:id="rId13"/>
          </p:cNvPr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81600" y="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479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Rondrit van GOL naar Beter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Drunen West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912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758493" y="-28222"/>
            <a:ext cx="8229600" cy="878646"/>
          </a:xfrm>
        </p:spPr>
        <p:txBody>
          <a:bodyPr/>
          <a:lstStyle/>
          <a:p>
            <a:r>
              <a:rPr lang="nl-NL" dirty="0" smtClean="0"/>
              <a:t>Overlaat Noord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55549" y="665758"/>
            <a:ext cx="6335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11, Nieuwe aansluiting 39/40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692777" y="2620130"/>
            <a:ext cx="6426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12, Zeedijk Elshout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5251098" y="2989462"/>
            <a:ext cx="25219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Bestaande Ecologische kwaliteit hoog,</a:t>
            </a:r>
          </a:p>
          <a:p>
            <a:r>
              <a:rPr lang="nl-NL" sz="1200" dirty="0" smtClean="0"/>
              <a:t>Doel verbinding met nieuwe EVZ, sluit aan op bestaande Heidijk</a:t>
            </a:r>
            <a:endParaRPr lang="nl-NL" sz="1200" dirty="0"/>
          </a:p>
        </p:txBody>
      </p:sp>
      <p:sp>
        <p:nvSpPr>
          <p:cNvPr id="16" name="Rechthoek 15"/>
          <p:cNvSpPr/>
          <p:nvPr/>
        </p:nvSpPr>
        <p:spPr>
          <a:xfrm>
            <a:off x="7286030" y="978095"/>
            <a:ext cx="17597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Locatie nieuwe GOL-aansluiting 39/40,</a:t>
            </a:r>
          </a:p>
          <a:p>
            <a:r>
              <a:rPr lang="nl-NL" sz="1200" dirty="0" smtClean="0"/>
              <a:t>Verstoring open ruimte en inklemming EVZ</a:t>
            </a:r>
          </a:p>
          <a:p>
            <a:r>
              <a:rPr lang="nl-NL" sz="1200" dirty="0" smtClean="0"/>
              <a:t>Bestaande ecologische waarde laag.</a:t>
            </a:r>
            <a:endParaRPr lang="nl-NL" sz="1200" dirty="0"/>
          </a:p>
        </p:txBody>
      </p:sp>
      <p:pic>
        <p:nvPicPr>
          <p:cNvPr id="17" name="Afbeelding 16" descr="P117074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777" y="961089"/>
            <a:ext cx="2114428" cy="1585821"/>
          </a:xfrm>
          <a:prstGeom prst="rect">
            <a:avLst/>
          </a:prstGeom>
        </p:spPr>
      </p:pic>
      <p:pic>
        <p:nvPicPr>
          <p:cNvPr id="18" name="Afbeelding 17" descr="P117074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2421" y="961089"/>
            <a:ext cx="2114427" cy="1585821"/>
          </a:xfrm>
          <a:prstGeom prst="rect">
            <a:avLst/>
          </a:prstGeom>
        </p:spPr>
      </p:pic>
      <p:pic>
        <p:nvPicPr>
          <p:cNvPr id="19" name="Afbeelding 18" descr="P1170743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1603" y="961089"/>
            <a:ext cx="2114427" cy="1585821"/>
          </a:xfrm>
          <a:prstGeom prst="rect">
            <a:avLst/>
          </a:prstGeom>
        </p:spPr>
      </p:pic>
      <p:pic>
        <p:nvPicPr>
          <p:cNvPr id="20" name="Afbeelding 19" descr="P1170750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777" y="2918309"/>
            <a:ext cx="2114428" cy="1585821"/>
          </a:xfrm>
          <a:prstGeom prst="rect">
            <a:avLst/>
          </a:prstGeom>
        </p:spPr>
      </p:pic>
      <p:pic>
        <p:nvPicPr>
          <p:cNvPr id="21" name="Afbeelding 20" descr="P1170751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2421" y="2922807"/>
            <a:ext cx="2108431" cy="1581323"/>
          </a:xfrm>
          <a:prstGeom prst="rect">
            <a:avLst/>
          </a:prstGeom>
        </p:spPr>
      </p:pic>
      <p:sp>
        <p:nvSpPr>
          <p:cNvPr id="22" name="Rechthoek 21"/>
          <p:cNvSpPr/>
          <p:nvPr/>
        </p:nvSpPr>
        <p:spPr>
          <a:xfrm>
            <a:off x="692777" y="4589691"/>
            <a:ext cx="6426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13, Kruising Zeedijk/Heidijk met A59, toe-/afrit 40</a:t>
            </a:r>
            <a:endParaRPr lang="nl-NL" dirty="0"/>
          </a:p>
        </p:txBody>
      </p:sp>
      <p:pic>
        <p:nvPicPr>
          <p:cNvPr id="23" name="Afbeelding 22" descr="P1170753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777" y="4895068"/>
            <a:ext cx="2219449" cy="166458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3201085" y="510331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dirty="0" smtClean="0"/>
              <a:t>Directe oversteek Heidijk/Zeedijk. Ecologische kwaliteiten aanwezig</a:t>
            </a:r>
          </a:p>
          <a:p>
            <a:r>
              <a:rPr lang="nl-NL" sz="1200" dirty="0" smtClean="0"/>
              <a:t>Uitdagend punt, kansen in benutten van bestaande onderdoorgang voor ecologie/uitbreiding met nieuwe onderdoorgang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723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Overzichtskaart rondrit</a:t>
            </a:r>
            <a:endParaRPr lang="nl-NL" dirty="0"/>
          </a:p>
        </p:txBody>
      </p:sp>
      <p:pic>
        <p:nvPicPr>
          <p:cNvPr id="4" name="Tijdelijke aanduiding voor inhoud 3" descr="Schermafbeelding 2015-07-07 om 18.45.27.pn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8067" y="1600200"/>
            <a:ext cx="8229600" cy="4525963"/>
          </a:xfrm>
        </p:spPr>
      </p:pic>
      <p:grpSp>
        <p:nvGrpSpPr>
          <p:cNvPr id="20" name="Groeperen 19"/>
          <p:cNvGrpSpPr/>
          <p:nvPr/>
        </p:nvGrpSpPr>
        <p:grpSpPr>
          <a:xfrm>
            <a:off x="2368156" y="2137255"/>
            <a:ext cx="5111155" cy="3571242"/>
            <a:chOff x="2347164" y="2128027"/>
            <a:chExt cx="5111155" cy="3571242"/>
          </a:xfrm>
        </p:grpSpPr>
        <p:sp>
          <p:nvSpPr>
            <p:cNvPr id="5" name="Pijl links 4"/>
            <p:cNvSpPr/>
            <p:nvPr/>
          </p:nvSpPr>
          <p:spPr>
            <a:xfrm rot="8203110">
              <a:off x="7135797" y="4344365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Pijl links 5"/>
            <p:cNvSpPr/>
            <p:nvPr/>
          </p:nvSpPr>
          <p:spPr>
            <a:xfrm rot="8203110">
              <a:off x="6629092" y="4264570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Pijl links 6"/>
            <p:cNvSpPr/>
            <p:nvPr/>
          </p:nvSpPr>
          <p:spPr>
            <a:xfrm rot="4319372">
              <a:off x="6060073" y="4344367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Pijl links 7"/>
            <p:cNvSpPr/>
            <p:nvPr/>
          </p:nvSpPr>
          <p:spPr>
            <a:xfrm rot="16447872">
              <a:off x="6002242" y="4037877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Pijl links 8"/>
            <p:cNvSpPr/>
            <p:nvPr/>
          </p:nvSpPr>
          <p:spPr>
            <a:xfrm rot="17910352">
              <a:off x="7135797" y="5313223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Pijl links 9"/>
            <p:cNvSpPr/>
            <p:nvPr/>
          </p:nvSpPr>
          <p:spPr>
            <a:xfrm rot="16409411">
              <a:off x="6629306" y="5355614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Pijl links 10"/>
            <p:cNvSpPr/>
            <p:nvPr/>
          </p:nvSpPr>
          <p:spPr>
            <a:xfrm rot="17606671">
              <a:off x="5646599" y="5391852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Pijl links 11"/>
            <p:cNvSpPr/>
            <p:nvPr/>
          </p:nvSpPr>
          <p:spPr>
            <a:xfrm rot="8203110">
              <a:off x="3811007" y="5345382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Pijl links 12"/>
            <p:cNvSpPr/>
            <p:nvPr/>
          </p:nvSpPr>
          <p:spPr>
            <a:xfrm rot="8203110">
              <a:off x="4899520" y="2672333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Pijl links 14"/>
            <p:cNvSpPr/>
            <p:nvPr/>
          </p:nvSpPr>
          <p:spPr>
            <a:xfrm rot="15656174">
              <a:off x="2468413" y="3443677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Pijl links 15"/>
            <p:cNvSpPr/>
            <p:nvPr/>
          </p:nvSpPr>
          <p:spPr>
            <a:xfrm rot="4289420">
              <a:off x="2332059" y="3009759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Pijl links 16"/>
            <p:cNvSpPr/>
            <p:nvPr/>
          </p:nvSpPr>
          <p:spPr>
            <a:xfrm rot="2365242">
              <a:off x="6629305" y="2128027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Pijl links 17"/>
            <p:cNvSpPr/>
            <p:nvPr/>
          </p:nvSpPr>
          <p:spPr>
            <a:xfrm rot="8203110">
              <a:off x="5230750" y="2343337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Pijl links 18"/>
            <p:cNvSpPr/>
            <p:nvPr/>
          </p:nvSpPr>
          <p:spPr>
            <a:xfrm rot="8203110">
              <a:off x="7100450" y="3490440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3" name="Vrije vorm 22"/>
          <p:cNvSpPr/>
          <p:nvPr/>
        </p:nvSpPr>
        <p:spPr>
          <a:xfrm>
            <a:off x="2872687" y="3507564"/>
            <a:ext cx="4682696" cy="2254862"/>
          </a:xfrm>
          <a:custGeom>
            <a:avLst/>
            <a:gdLst>
              <a:gd name="connsiteX0" fmla="*/ 4682696 w 4682696"/>
              <a:gd name="connsiteY0" fmla="*/ 855292 h 2254862"/>
              <a:gd name="connsiteX1" fmla="*/ 4471024 w 4682696"/>
              <a:gd name="connsiteY1" fmla="*/ 816416 h 2254862"/>
              <a:gd name="connsiteX2" fmla="*/ 4432145 w 4682696"/>
              <a:gd name="connsiteY2" fmla="*/ 859612 h 2254862"/>
              <a:gd name="connsiteX3" fmla="*/ 3870568 w 4682696"/>
              <a:gd name="connsiteY3" fmla="*/ 963284 h 2254862"/>
              <a:gd name="connsiteX4" fmla="*/ 3969924 w 4682696"/>
              <a:gd name="connsiteY4" fmla="*/ 2142551 h 2254862"/>
              <a:gd name="connsiteX5" fmla="*/ 4661096 w 4682696"/>
              <a:gd name="connsiteY5" fmla="*/ 2017281 h 2254862"/>
              <a:gd name="connsiteX6" fmla="*/ 3572499 w 4682696"/>
              <a:gd name="connsiteY6" fmla="*/ 2185748 h 2254862"/>
              <a:gd name="connsiteX7" fmla="*/ 2738772 w 4682696"/>
              <a:gd name="connsiteY7" fmla="*/ 2237584 h 2254862"/>
              <a:gd name="connsiteX8" fmla="*/ 2544380 w 4682696"/>
              <a:gd name="connsiteY8" fmla="*/ 2254862 h 2254862"/>
              <a:gd name="connsiteX9" fmla="*/ 2138316 w 4682696"/>
              <a:gd name="connsiteY9" fmla="*/ 2246223 h 2254862"/>
              <a:gd name="connsiteX10" fmla="*/ 1650175 w 4682696"/>
              <a:gd name="connsiteY10" fmla="*/ 2155510 h 2254862"/>
              <a:gd name="connsiteX11" fmla="*/ 1023800 w 4682696"/>
              <a:gd name="connsiteY11" fmla="*/ 2138231 h 2254862"/>
              <a:gd name="connsiteX12" fmla="*/ 1036759 w 4682696"/>
              <a:gd name="connsiteY12" fmla="*/ 1412529 h 2254862"/>
              <a:gd name="connsiteX13" fmla="*/ 924444 w 4682696"/>
              <a:gd name="connsiteY13" fmla="*/ 1244062 h 2254862"/>
              <a:gd name="connsiteX14" fmla="*/ 622055 w 4682696"/>
              <a:gd name="connsiteY14" fmla="*/ 1192226 h 2254862"/>
              <a:gd name="connsiteX15" fmla="*/ 552938 w 4682696"/>
              <a:gd name="connsiteY15" fmla="*/ 1170628 h 2254862"/>
              <a:gd name="connsiteX16" fmla="*/ 518379 w 4682696"/>
              <a:gd name="connsiteY16" fmla="*/ 505400 h 2254862"/>
              <a:gd name="connsiteX17" fmla="*/ 531339 w 4682696"/>
              <a:gd name="connsiteY17" fmla="*/ 0 h 2254862"/>
              <a:gd name="connsiteX18" fmla="*/ 0 w 4682696"/>
              <a:gd name="connsiteY18" fmla="*/ 64795 h 2254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682696" h="2254862">
                <a:moveTo>
                  <a:pt x="4682696" y="855292"/>
                </a:moveTo>
                <a:lnTo>
                  <a:pt x="4471024" y="816416"/>
                </a:lnTo>
                <a:lnTo>
                  <a:pt x="4432145" y="859612"/>
                </a:lnTo>
                <a:lnTo>
                  <a:pt x="3870568" y="963284"/>
                </a:lnTo>
                <a:lnTo>
                  <a:pt x="3969924" y="2142551"/>
                </a:lnTo>
                <a:lnTo>
                  <a:pt x="4661096" y="2017281"/>
                </a:lnTo>
                <a:lnTo>
                  <a:pt x="3572499" y="2185748"/>
                </a:lnTo>
                <a:lnTo>
                  <a:pt x="2738772" y="2237584"/>
                </a:lnTo>
                <a:lnTo>
                  <a:pt x="2544380" y="2254862"/>
                </a:lnTo>
                <a:lnTo>
                  <a:pt x="2138316" y="2246223"/>
                </a:lnTo>
                <a:lnTo>
                  <a:pt x="1650175" y="2155510"/>
                </a:lnTo>
                <a:lnTo>
                  <a:pt x="1023800" y="2138231"/>
                </a:lnTo>
                <a:lnTo>
                  <a:pt x="1036759" y="1412529"/>
                </a:lnTo>
                <a:lnTo>
                  <a:pt x="924444" y="1244062"/>
                </a:lnTo>
                <a:lnTo>
                  <a:pt x="622055" y="1192226"/>
                </a:lnTo>
                <a:lnTo>
                  <a:pt x="552938" y="1170628"/>
                </a:lnTo>
                <a:lnTo>
                  <a:pt x="518379" y="505400"/>
                </a:lnTo>
                <a:lnTo>
                  <a:pt x="531339" y="0"/>
                </a:lnTo>
                <a:lnTo>
                  <a:pt x="0" y="64795"/>
                </a:lnTo>
              </a:path>
            </a:pathLst>
          </a:custGeom>
          <a:ln w="38100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Vrije vorm 23"/>
          <p:cNvSpPr/>
          <p:nvPr/>
        </p:nvSpPr>
        <p:spPr>
          <a:xfrm>
            <a:off x="3213953" y="2530921"/>
            <a:ext cx="2066824" cy="955045"/>
          </a:xfrm>
          <a:custGeom>
            <a:avLst/>
            <a:gdLst>
              <a:gd name="connsiteX0" fmla="*/ 211672 w 2066824"/>
              <a:gd name="connsiteY0" fmla="*/ 955045 h 955045"/>
              <a:gd name="connsiteX1" fmla="*/ 630696 w 2066824"/>
              <a:gd name="connsiteY1" fmla="*/ 890250 h 955045"/>
              <a:gd name="connsiteX2" fmla="*/ 963323 w 2066824"/>
              <a:gd name="connsiteY2" fmla="*/ 907528 h 955045"/>
              <a:gd name="connsiteX3" fmla="*/ 1222512 w 2066824"/>
              <a:gd name="connsiteY3" fmla="*/ 937766 h 955045"/>
              <a:gd name="connsiteX4" fmla="*/ 1667455 w 2066824"/>
              <a:gd name="connsiteY4" fmla="*/ 929127 h 955045"/>
              <a:gd name="connsiteX5" fmla="*/ 1961203 w 2066824"/>
              <a:gd name="connsiteY5" fmla="*/ 855692 h 955045"/>
              <a:gd name="connsiteX6" fmla="*/ 2047600 w 2066824"/>
              <a:gd name="connsiteY6" fmla="*/ 834094 h 955045"/>
              <a:gd name="connsiteX7" fmla="*/ 2043280 w 2066824"/>
              <a:gd name="connsiteY7" fmla="*/ 782258 h 955045"/>
              <a:gd name="connsiteX8" fmla="*/ 1797050 w 2066824"/>
              <a:gd name="connsiteY8" fmla="*/ 471243 h 955045"/>
              <a:gd name="connsiteX9" fmla="*/ 1632896 w 2066824"/>
              <a:gd name="connsiteY9" fmla="*/ 307096 h 955045"/>
              <a:gd name="connsiteX10" fmla="*/ 1503301 w 2066824"/>
              <a:gd name="connsiteY10" fmla="*/ 281178 h 955045"/>
              <a:gd name="connsiteX11" fmla="*/ 1516261 w 2066824"/>
              <a:gd name="connsiteY11" fmla="*/ 138629 h 955045"/>
              <a:gd name="connsiteX12" fmla="*/ 1390986 w 2066824"/>
              <a:gd name="connsiteY12" fmla="*/ 400 h 955045"/>
              <a:gd name="connsiteX13" fmla="*/ 1308909 w 2066824"/>
              <a:gd name="connsiteY13" fmla="*/ 95432 h 955045"/>
              <a:gd name="connsiteX14" fmla="*/ 406064 w 2066824"/>
              <a:gd name="connsiteY14" fmla="*/ 60875 h 955045"/>
              <a:gd name="connsiteX15" fmla="*/ 0 w 2066824"/>
              <a:gd name="connsiteY15" fmla="*/ 129989 h 955045"/>
              <a:gd name="connsiteX16" fmla="*/ 0 w 2066824"/>
              <a:gd name="connsiteY16" fmla="*/ 129989 h 955045"/>
              <a:gd name="connsiteX17" fmla="*/ 0 w 2066824"/>
              <a:gd name="connsiteY17" fmla="*/ 134309 h 95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066824" h="955045">
                <a:moveTo>
                  <a:pt x="211672" y="955045"/>
                </a:moveTo>
                <a:cubicBezTo>
                  <a:pt x="358546" y="926607"/>
                  <a:pt x="505421" y="898169"/>
                  <a:pt x="630696" y="890250"/>
                </a:cubicBezTo>
                <a:cubicBezTo>
                  <a:pt x="755971" y="882331"/>
                  <a:pt x="864687" y="899609"/>
                  <a:pt x="963323" y="907528"/>
                </a:cubicBezTo>
                <a:cubicBezTo>
                  <a:pt x="1061959" y="915447"/>
                  <a:pt x="1105157" y="934166"/>
                  <a:pt x="1222512" y="937766"/>
                </a:cubicBezTo>
                <a:cubicBezTo>
                  <a:pt x="1339867" y="941366"/>
                  <a:pt x="1544340" y="942806"/>
                  <a:pt x="1667455" y="929127"/>
                </a:cubicBezTo>
                <a:cubicBezTo>
                  <a:pt x="1790570" y="915448"/>
                  <a:pt x="1961203" y="855692"/>
                  <a:pt x="1961203" y="855692"/>
                </a:cubicBezTo>
                <a:cubicBezTo>
                  <a:pt x="2024561" y="839853"/>
                  <a:pt x="2033921" y="846333"/>
                  <a:pt x="2047600" y="834094"/>
                </a:cubicBezTo>
                <a:cubicBezTo>
                  <a:pt x="2061280" y="821855"/>
                  <a:pt x="2085038" y="842733"/>
                  <a:pt x="2043280" y="782258"/>
                </a:cubicBezTo>
                <a:cubicBezTo>
                  <a:pt x="2001522" y="721783"/>
                  <a:pt x="1865447" y="550437"/>
                  <a:pt x="1797050" y="471243"/>
                </a:cubicBezTo>
                <a:cubicBezTo>
                  <a:pt x="1728653" y="392049"/>
                  <a:pt x="1681854" y="338773"/>
                  <a:pt x="1632896" y="307096"/>
                </a:cubicBezTo>
                <a:cubicBezTo>
                  <a:pt x="1583938" y="275418"/>
                  <a:pt x="1522740" y="309256"/>
                  <a:pt x="1503301" y="281178"/>
                </a:cubicBezTo>
                <a:cubicBezTo>
                  <a:pt x="1483862" y="253100"/>
                  <a:pt x="1534980" y="185425"/>
                  <a:pt x="1516261" y="138629"/>
                </a:cubicBezTo>
                <a:cubicBezTo>
                  <a:pt x="1497542" y="91833"/>
                  <a:pt x="1425545" y="7599"/>
                  <a:pt x="1390986" y="400"/>
                </a:cubicBezTo>
                <a:cubicBezTo>
                  <a:pt x="1356427" y="-6799"/>
                  <a:pt x="1473063" y="85353"/>
                  <a:pt x="1308909" y="95432"/>
                </a:cubicBezTo>
                <a:cubicBezTo>
                  <a:pt x="1144755" y="105511"/>
                  <a:pt x="624215" y="55116"/>
                  <a:pt x="406064" y="60875"/>
                </a:cubicBezTo>
                <a:cubicBezTo>
                  <a:pt x="187913" y="66634"/>
                  <a:pt x="0" y="129989"/>
                  <a:pt x="0" y="129989"/>
                </a:cubicBezTo>
                <a:lnTo>
                  <a:pt x="0" y="129989"/>
                </a:lnTo>
                <a:lnTo>
                  <a:pt x="0" y="134309"/>
                </a:lnTo>
              </a:path>
            </a:pathLst>
          </a:custGeom>
          <a:ln w="38100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Vrije vorm 24"/>
          <p:cNvSpPr/>
          <p:nvPr/>
        </p:nvSpPr>
        <p:spPr>
          <a:xfrm>
            <a:off x="3758252" y="1589635"/>
            <a:ext cx="3697774" cy="2742984"/>
          </a:xfrm>
          <a:custGeom>
            <a:avLst/>
            <a:gdLst>
              <a:gd name="connsiteX0" fmla="*/ 842367 w 3697774"/>
              <a:gd name="connsiteY0" fmla="*/ 941686 h 2742984"/>
              <a:gd name="connsiteX1" fmla="*/ 198712 w 3697774"/>
              <a:gd name="connsiteY1" fmla="*/ 233261 h 2742984"/>
              <a:gd name="connsiteX2" fmla="*/ 0 w 3697774"/>
              <a:gd name="connsiteY2" fmla="*/ 0 h 2742984"/>
              <a:gd name="connsiteX3" fmla="*/ 1490341 w 3697774"/>
              <a:gd name="connsiteY3" fmla="*/ 4319 h 2742984"/>
              <a:gd name="connsiteX4" fmla="*/ 1533540 w 3697774"/>
              <a:gd name="connsiteY4" fmla="*/ 997841 h 2742984"/>
              <a:gd name="connsiteX5" fmla="*/ 2116717 w 3697774"/>
              <a:gd name="connsiteY5" fmla="*/ 993522 h 2742984"/>
              <a:gd name="connsiteX6" fmla="*/ 2993642 w 3697774"/>
              <a:gd name="connsiteY6" fmla="*/ 807776 h 2742984"/>
              <a:gd name="connsiteX7" fmla="*/ 3473143 w 3697774"/>
              <a:gd name="connsiteY7" fmla="*/ 721383 h 2742984"/>
              <a:gd name="connsiteX8" fmla="*/ 3585459 w 3697774"/>
              <a:gd name="connsiteY8" fmla="*/ 764580 h 2742984"/>
              <a:gd name="connsiteX9" fmla="*/ 3537941 w 3697774"/>
              <a:gd name="connsiteY9" fmla="*/ 1041038 h 2742984"/>
              <a:gd name="connsiteX10" fmla="*/ 3481783 w 3697774"/>
              <a:gd name="connsiteY10" fmla="*/ 1183587 h 2742984"/>
              <a:gd name="connsiteX11" fmla="*/ 3468823 w 3697774"/>
              <a:gd name="connsiteY11" fmla="*/ 1252701 h 2742984"/>
              <a:gd name="connsiteX12" fmla="*/ 3615698 w 3697774"/>
              <a:gd name="connsiteY12" fmla="*/ 1598274 h 2742984"/>
              <a:gd name="connsiteX13" fmla="*/ 3585459 w 3697774"/>
              <a:gd name="connsiteY13" fmla="*/ 1788339 h 2742984"/>
              <a:gd name="connsiteX14" fmla="*/ 3490423 w 3697774"/>
              <a:gd name="connsiteY14" fmla="*/ 2017281 h 2742984"/>
              <a:gd name="connsiteX15" fmla="*/ 3524981 w 3697774"/>
              <a:gd name="connsiteY15" fmla="*/ 2228944 h 2742984"/>
              <a:gd name="connsiteX16" fmla="*/ 3542261 w 3697774"/>
              <a:gd name="connsiteY16" fmla="*/ 2423329 h 2742984"/>
              <a:gd name="connsiteX17" fmla="*/ 3611378 w 3697774"/>
              <a:gd name="connsiteY17" fmla="*/ 2548599 h 2742984"/>
              <a:gd name="connsiteX18" fmla="*/ 3615698 w 3697774"/>
              <a:gd name="connsiteY18" fmla="*/ 2652271 h 2742984"/>
              <a:gd name="connsiteX19" fmla="*/ 3697774 w 3697774"/>
              <a:gd name="connsiteY19" fmla="*/ 2742984 h 2742984"/>
              <a:gd name="connsiteX20" fmla="*/ 3697774 w 3697774"/>
              <a:gd name="connsiteY20" fmla="*/ 2742984 h 2742984"/>
              <a:gd name="connsiteX21" fmla="*/ 3697774 w 3697774"/>
              <a:gd name="connsiteY21" fmla="*/ 2742984 h 2742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97774" h="2742984">
                <a:moveTo>
                  <a:pt x="842367" y="941686"/>
                </a:moveTo>
                <a:lnTo>
                  <a:pt x="198712" y="233261"/>
                </a:lnTo>
                <a:lnTo>
                  <a:pt x="0" y="0"/>
                </a:lnTo>
                <a:lnTo>
                  <a:pt x="1490341" y="4319"/>
                </a:lnTo>
                <a:lnTo>
                  <a:pt x="1533540" y="997841"/>
                </a:lnTo>
                <a:lnTo>
                  <a:pt x="2116717" y="993522"/>
                </a:lnTo>
                <a:lnTo>
                  <a:pt x="2993642" y="807776"/>
                </a:lnTo>
                <a:lnTo>
                  <a:pt x="3473143" y="721383"/>
                </a:lnTo>
                <a:lnTo>
                  <a:pt x="3585459" y="764580"/>
                </a:lnTo>
                <a:lnTo>
                  <a:pt x="3537941" y="1041038"/>
                </a:lnTo>
                <a:lnTo>
                  <a:pt x="3481783" y="1183587"/>
                </a:lnTo>
                <a:lnTo>
                  <a:pt x="3468823" y="1252701"/>
                </a:lnTo>
                <a:lnTo>
                  <a:pt x="3615698" y="1598274"/>
                </a:lnTo>
                <a:lnTo>
                  <a:pt x="3585459" y="1788339"/>
                </a:lnTo>
                <a:lnTo>
                  <a:pt x="3490423" y="2017281"/>
                </a:lnTo>
                <a:lnTo>
                  <a:pt x="3524981" y="2228944"/>
                </a:lnTo>
                <a:lnTo>
                  <a:pt x="3542261" y="2423329"/>
                </a:lnTo>
                <a:lnTo>
                  <a:pt x="3611378" y="2548599"/>
                </a:lnTo>
                <a:lnTo>
                  <a:pt x="3615698" y="2652271"/>
                </a:lnTo>
                <a:lnTo>
                  <a:pt x="3697774" y="2742984"/>
                </a:lnTo>
                <a:lnTo>
                  <a:pt x="3697774" y="2742984"/>
                </a:lnTo>
                <a:lnTo>
                  <a:pt x="3697774" y="2742984"/>
                </a:lnTo>
              </a:path>
            </a:pathLst>
          </a:custGeom>
          <a:ln w="38100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/>
          <p:cNvSpPr txBox="1"/>
          <p:nvPr/>
        </p:nvSpPr>
        <p:spPr>
          <a:xfrm>
            <a:off x="7500303" y="4048601"/>
            <a:ext cx="103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20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3" descr="Schermafbeelding 2015-07-07 om 18.45.27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444" y="733778"/>
            <a:ext cx="6732168" cy="567271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Overlaat</a:t>
            </a:r>
            <a:endParaRPr lang="nl-NL" dirty="0"/>
          </a:p>
        </p:txBody>
      </p:sp>
      <p:sp>
        <p:nvSpPr>
          <p:cNvPr id="40" name="Pijl links 39"/>
          <p:cNvSpPr/>
          <p:nvPr/>
        </p:nvSpPr>
        <p:spPr>
          <a:xfrm rot="16496155">
            <a:off x="5018527" y="5124316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Pijl links 40"/>
          <p:cNvSpPr/>
          <p:nvPr/>
        </p:nvSpPr>
        <p:spPr>
          <a:xfrm rot="18260292">
            <a:off x="4150886" y="5152488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Pijl links 41"/>
          <p:cNvSpPr/>
          <p:nvPr/>
        </p:nvSpPr>
        <p:spPr>
          <a:xfrm rot="17088816">
            <a:off x="2820867" y="3134936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Pijl links 42"/>
          <p:cNvSpPr/>
          <p:nvPr/>
        </p:nvSpPr>
        <p:spPr>
          <a:xfrm rot="4194513">
            <a:off x="2830997" y="3485703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Pijl links 43"/>
          <p:cNvSpPr/>
          <p:nvPr/>
        </p:nvSpPr>
        <p:spPr>
          <a:xfrm rot="8203110">
            <a:off x="3933286" y="3470399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Pijl links 44"/>
          <p:cNvSpPr/>
          <p:nvPr/>
        </p:nvSpPr>
        <p:spPr>
          <a:xfrm rot="8203110">
            <a:off x="4882401" y="3470399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Pijl links 45"/>
          <p:cNvSpPr/>
          <p:nvPr/>
        </p:nvSpPr>
        <p:spPr>
          <a:xfrm rot="18266977">
            <a:off x="2249534" y="5329868"/>
            <a:ext cx="322522" cy="36655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/>
          <p:cNvSpPr txBox="1"/>
          <p:nvPr/>
        </p:nvSpPr>
        <p:spPr>
          <a:xfrm>
            <a:off x="2511368" y="5514245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>
            <a:off x="3045964" y="3245538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229750" y="3203431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5137725" y="3213756"/>
            <a:ext cx="277906" cy="37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4028427" y="5418358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5321840" y="5068498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3" name="Pijl links 52"/>
          <p:cNvSpPr/>
          <p:nvPr/>
        </p:nvSpPr>
        <p:spPr>
          <a:xfrm rot="14276080">
            <a:off x="3921472" y="5161199"/>
            <a:ext cx="338230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0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Overlaat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881776" y="3192993"/>
            <a:ext cx="102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906027" y="3192993"/>
            <a:ext cx="5093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Overstortweg een alternatief van de bewonersgroep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4804886" y="3546882"/>
            <a:ext cx="2592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Alternatief tracé voor Randweg Drunen West</a:t>
            </a:r>
            <a:endParaRPr lang="nl-NL" sz="1200" dirty="0"/>
          </a:p>
        </p:txBody>
      </p:sp>
      <p:sp>
        <p:nvSpPr>
          <p:cNvPr id="12" name="Rechthoek 11"/>
          <p:cNvSpPr/>
          <p:nvPr/>
        </p:nvSpPr>
        <p:spPr>
          <a:xfrm>
            <a:off x="932575" y="4790980"/>
            <a:ext cx="60515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3, Spoortracé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6351010" y="5021877"/>
            <a:ext cx="24471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/>
              <a:t>Openheid ondanks A59, landschappelijke relatie N-Z in tact, verstoring door </a:t>
            </a:r>
            <a:r>
              <a:rPr lang="nl-NL" sz="1200" dirty="0" smtClean="0"/>
              <a:t>crossbaan</a:t>
            </a:r>
          </a:p>
          <a:p>
            <a:r>
              <a:rPr lang="nl-NL" sz="1200" dirty="0" smtClean="0"/>
              <a:t>Spoortracé cultuurhistorisch waardevol, kan versterkt worden</a:t>
            </a:r>
          </a:p>
          <a:p>
            <a:r>
              <a:rPr lang="nl-NL" sz="1200" dirty="0" smtClean="0"/>
              <a:t>Kans: Drager voor hogesnelheidsfietspad</a:t>
            </a:r>
            <a:endParaRPr lang="nl-NL" sz="1200" dirty="0"/>
          </a:p>
        </p:txBody>
      </p:sp>
      <p:sp>
        <p:nvSpPr>
          <p:cNvPr id="17" name="Rechthoek 16"/>
          <p:cNvSpPr/>
          <p:nvPr/>
        </p:nvSpPr>
        <p:spPr>
          <a:xfrm>
            <a:off x="881776" y="1130024"/>
            <a:ext cx="5259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1</a:t>
            </a:r>
            <a:r>
              <a:rPr lang="nl-NL" dirty="0" smtClean="0"/>
              <a:t> </a:t>
            </a:r>
            <a:r>
              <a:rPr lang="nl-NL" dirty="0" err="1" smtClean="0"/>
              <a:t>Heidijk</a:t>
            </a:r>
            <a:r>
              <a:rPr lang="nl-NL" dirty="0" smtClean="0"/>
              <a:t>, geplande randweg Drunen west GOL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6518925" y="1584804"/>
            <a:ext cx="22792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Landschappelijk en cultuurhistorische relatie </a:t>
            </a:r>
            <a:r>
              <a:rPr lang="nl-NL" sz="1200" dirty="0"/>
              <a:t>Heidijk met Overlaat</a:t>
            </a:r>
            <a:r>
              <a:rPr lang="nl-NL" sz="1200" dirty="0" smtClean="0"/>
              <a:t>,</a:t>
            </a:r>
          </a:p>
          <a:p>
            <a:r>
              <a:rPr lang="nl-NL" sz="1200" dirty="0" smtClean="0"/>
              <a:t>natuur</a:t>
            </a:r>
            <a:r>
              <a:rPr lang="nl-NL" sz="1200" dirty="0"/>
              <a:t>/</a:t>
            </a:r>
            <a:r>
              <a:rPr lang="nl-NL" sz="1200" dirty="0" smtClean="0"/>
              <a:t>recreatieve </a:t>
            </a:r>
            <a:r>
              <a:rPr lang="nl-NL" sz="1200" dirty="0" smtClean="0"/>
              <a:t>waarde dicht bij de woonkern. ( ommetje )</a:t>
            </a:r>
            <a:endParaRPr lang="nl-NL" sz="1200" dirty="0" smtClean="0"/>
          </a:p>
          <a:p>
            <a:endParaRPr lang="nl-NL" sz="1200" dirty="0"/>
          </a:p>
        </p:txBody>
      </p:sp>
      <p:pic>
        <p:nvPicPr>
          <p:cNvPr id="21" name="Afbeelding 20" descr="P116012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750" y="1584804"/>
            <a:ext cx="1716210" cy="1287157"/>
          </a:xfrm>
          <a:prstGeom prst="rect">
            <a:avLst/>
          </a:prstGeom>
        </p:spPr>
      </p:pic>
      <p:pic>
        <p:nvPicPr>
          <p:cNvPr id="22" name="Afbeelding 21" descr="P116015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7045" y="1584804"/>
            <a:ext cx="1716208" cy="1287157"/>
          </a:xfrm>
          <a:prstGeom prst="rect">
            <a:avLst/>
          </a:prstGeom>
        </p:spPr>
      </p:pic>
      <p:pic>
        <p:nvPicPr>
          <p:cNvPr id="23" name="Afbeelding 22" descr="P116013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4801" y="1584804"/>
            <a:ext cx="1716209" cy="1287157"/>
          </a:xfrm>
          <a:prstGeom prst="rect">
            <a:avLst/>
          </a:prstGeom>
        </p:spPr>
      </p:pic>
      <p:pic>
        <p:nvPicPr>
          <p:cNvPr id="24" name="Afbeelding 23" descr="P1160192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750" y="3535964"/>
            <a:ext cx="1703074" cy="1277306"/>
          </a:xfrm>
          <a:prstGeom prst="rect">
            <a:avLst/>
          </a:prstGeom>
        </p:spPr>
      </p:pic>
      <p:pic>
        <p:nvPicPr>
          <p:cNvPr id="25" name="Afbeelding 24" descr="P1160196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6388" y="3543329"/>
            <a:ext cx="1693255" cy="1269941"/>
          </a:xfrm>
          <a:prstGeom prst="rect">
            <a:avLst/>
          </a:prstGeom>
        </p:spPr>
      </p:pic>
      <p:pic>
        <p:nvPicPr>
          <p:cNvPr id="26" name="Afbeelding 25" descr="P1160204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750" y="5178199"/>
            <a:ext cx="1638230" cy="1228672"/>
          </a:xfrm>
          <a:prstGeom prst="rect">
            <a:avLst/>
          </a:prstGeom>
        </p:spPr>
      </p:pic>
      <p:pic>
        <p:nvPicPr>
          <p:cNvPr id="27" name="Afbeelding 26" descr="P1160209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2076" y="5178200"/>
            <a:ext cx="1638230" cy="1228672"/>
          </a:xfrm>
          <a:prstGeom prst="rect">
            <a:avLst/>
          </a:prstGeom>
        </p:spPr>
      </p:pic>
      <p:pic>
        <p:nvPicPr>
          <p:cNvPr id="3" name="Afbeelding 2" descr="P1160202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4662" y="5178200"/>
            <a:ext cx="1638228" cy="122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Overlaat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881776" y="3192993"/>
            <a:ext cx="102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Locatie 5</a:t>
            </a:r>
          </a:p>
        </p:txBody>
      </p:sp>
      <p:sp>
        <p:nvSpPr>
          <p:cNvPr id="6" name="Rechthoek 5"/>
          <p:cNvSpPr/>
          <p:nvPr/>
        </p:nvSpPr>
        <p:spPr>
          <a:xfrm>
            <a:off x="1906027" y="3192993"/>
            <a:ext cx="2112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Heidijk/Overlaatweg </a:t>
            </a:r>
          </a:p>
        </p:txBody>
      </p:sp>
      <p:pic>
        <p:nvPicPr>
          <p:cNvPr id="8" name="Afbeelding 7" descr="P116015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750" y="3577490"/>
            <a:ext cx="1638714" cy="1229036"/>
          </a:xfrm>
          <a:prstGeom prst="rect">
            <a:avLst/>
          </a:prstGeom>
        </p:spPr>
      </p:pic>
      <p:pic>
        <p:nvPicPr>
          <p:cNvPr id="9" name="Afbeelding 8" descr="P116016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361250" y="3189482"/>
            <a:ext cx="1848049" cy="1386037"/>
          </a:xfrm>
          <a:prstGeom prst="rect">
            <a:avLst/>
          </a:prstGeom>
        </p:spPr>
      </p:pic>
      <p:pic>
        <p:nvPicPr>
          <p:cNvPr id="10" name="Afbeelding 9" descr="P1160158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488" y="3577490"/>
            <a:ext cx="1638715" cy="1229036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5978293" y="3562325"/>
            <a:ext cx="25923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/>
              <a:t>openheid, relatie Heidijk met Overlaat</a:t>
            </a:r>
            <a:r>
              <a:rPr lang="nl-NL" sz="1200" dirty="0" smtClean="0"/>
              <a:t>, natuur</a:t>
            </a:r>
            <a:r>
              <a:rPr lang="nl-NL" sz="1200" dirty="0"/>
              <a:t>/</a:t>
            </a:r>
            <a:r>
              <a:rPr lang="nl-NL" sz="1200" dirty="0" smtClean="0"/>
              <a:t>recreatie,</a:t>
            </a:r>
          </a:p>
          <a:p>
            <a:r>
              <a:rPr lang="nl-NL" sz="1200" dirty="0" smtClean="0"/>
              <a:t>bebouwing dicht op tracé Randweg Drunen west,</a:t>
            </a:r>
          </a:p>
          <a:p>
            <a:r>
              <a:rPr lang="nl-NL" sz="1200" dirty="0" smtClean="0"/>
              <a:t>huidige Overlaatweg ongeschikt (géén onderdeel GOL!)</a:t>
            </a:r>
            <a:endParaRPr lang="nl-NL" sz="1200" dirty="0"/>
          </a:p>
        </p:txBody>
      </p:sp>
      <p:sp>
        <p:nvSpPr>
          <p:cNvPr id="12" name="Rechthoek 11"/>
          <p:cNvSpPr/>
          <p:nvPr/>
        </p:nvSpPr>
        <p:spPr>
          <a:xfrm>
            <a:off x="932575" y="4790980"/>
            <a:ext cx="60515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6, </a:t>
            </a:r>
            <a:r>
              <a:rPr lang="nl-NL" dirty="0" err="1"/>
              <a:t>Drongelenskanaal</a:t>
            </a:r>
            <a:r>
              <a:rPr lang="nl-NL" dirty="0"/>
              <a:t> oost, alternatief tracé</a:t>
            </a:r>
            <a:br>
              <a:rPr lang="nl-NL" dirty="0"/>
            </a:br>
            <a:endParaRPr lang="nl-NL" dirty="0"/>
          </a:p>
        </p:txBody>
      </p:sp>
      <p:pic>
        <p:nvPicPr>
          <p:cNvPr id="13" name="Afbeelding 12" descr="P117071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576" y="5257529"/>
            <a:ext cx="1638713" cy="1229035"/>
          </a:xfrm>
          <a:prstGeom prst="rect">
            <a:avLst/>
          </a:prstGeom>
        </p:spPr>
      </p:pic>
      <p:pic>
        <p:nvPicPr>
          <p:cNvPr id="14" name="Afbeelding 13" descr="P1170719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9269" y="5257528"/>
            <a:ext cx="1638714" cy="1229035"/>
          </a:xfrm>
          <a:prstGeom prst="rect">
            <a:avLst/>
          </a:prstGeom>
        </p:spPr>
      </p:pic>
      <p:pic>
        <p:nvPicPr>
          <p:cNvPr id="15" name="Afbeelding 14" descr="P1170717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4726" y="5257527"/>
            <a:ext cx="1654099" cy="1240575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6308826" y="5257527"/>
            <a:ext cx="26957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Voldoende ruimte/geen bebouwing in de buurt , alleen landbouwkundig gebruik</a:t>
            </a:r>
          </a:p>
          <a:p>
            <a:r>
              <a:rPr lang="nl-NL" sz="1200" dirty="0" smtClean="0"/>
              <a:t>Huidige natuurwaarde laag (intensieve landbouw) ruimte voor EVZ en Randweg</a:t>
            </a:r>
          </a:p>
          <a:p>
            <a:r>
              <a:rPr lang="nl-NL" sz="1200" dirty="0" smtClean="0"/>
              <a:t>huidige Overlaatweg ongeschikt (géén onderdeel GOL!)</a:t>
            </a:r>
            <a:endParaRPr lang="nl-NL" sz="1200" dirty="0"/>
          </a:p>
        </p:txBody>
      </p:sp>
      <p:sp>
        <p:nvSpPr>
          <p:cNvPr id="17" name="Rechthoek 16"/>
          <p:cNvSpPr/>
          <p:nvPr/>
        </p:nvSpPr>
        <p:spPr>
          <a:xfrm>
            <a:off x="881776" y="11300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4 bebouwing Overlaat/Overstortweg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18" name="Afbeelding 17" descr="P1160165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750" y="1577516"/>
            <a:ext cx="1725315" cy="1293986"/>
          </a:xfrm>
          <a:prstGeom prst="rect">
            <a:avLst/>
          </a:prstGeom>
        </p:spPr>
      </p:pic>
      <p:pic>
        <p:nvPicPr>
          <p:cNvPr id="19" name="Afbeelding 18" descr="P1160181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8585" y="1577479"/>
            <a:ext cx="1725364" cy="129402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4654726" y="1584804"/>
            <a:ext cx="3119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/>
              <a:t>Verstoring openheid door recente </a:t>
            </a:r>
            <a:r>
              <a:rPr lang="nl-NL" sz="1200" dirty="0" smtClean="0"/>
              <a:t>bebouwing</a:t>
            </a:r>
          </a:p>
          <a:p>
            <a:r>
              <a:rPr lang="nl-NL" sz="1200" dirty="0" smtClean="0"/>
              <a:t>Kans: Amoveren bebouwing eventueel in combinatie met alternatief </a:t>
            </a:r>
            <a:r>
              <a:rPr lang="nl-NL" sz="1200" dirty="0" err="1" smtClean="0"/>
              <a:t>trace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2188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Waalwijk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Schermafbeelding 2015-07-07 om 18.45.2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</p:spPr>
      </p:pic>
      <p:grpSp>
        <p:nvGrpSpPr>
          <p:cNvPr id="5" name="Groeperen 4"/>
          <p:cNvGrpSpPr/>
          <p:nvPr/>
        </p:nvGrpSpPr>
        <p:grpSpPr>
          <a:xfrm>
            <a:off x="2171979" y="2476105"/>
            <a:ext cx="2412016" cy="3132840"/>
            <a:chOff x="2201914" y="2504854"/>
            <a:chExt cx="2412016" cy="3132840"/>
          </a:xfrm>
        </p:grpSpPr>
        <p:sp>
          <p:nvSpPr>
            <p:cNvPr id="13" name="Pijl links 12"/>
            <p:cNvSpPr/>
            <p:nvPr/>
          </p:nvSpPr>
          <p:spPr>
            <a:xfrm rot="8203110">
              <a:off x="3811007" y="5345382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Pijl links 13"/>
            <p:cNvSpPr/>
            <p:nvPr/>
          </p:nvSpPr>
          <p:spPr>
            <a:xfrm rot="3550492">
              <a:off x="4306513" y="2519959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Pijl links 14"/>
            <p:cNvSpPr/>
            <p:nvPr/>
          </p:nvSpPr>
          <p:spPr>
            <a:xfrm rot="15656174">
              <a:off x="2186809" y="3536041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Pijl links 15"/>
            <p:cNvSpPr/>
            <p:nvPr/>
          </p:nvSpPr>
          <p:spPr>
            <a:xfrm rot="7651197">
              <a:off x="2731827" y="2758158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0" name="Tekstvak 19"/>
          <p:cNvSpPr txBox="1"/>
          <p:nvPr/>
        </p:nvSpPr>
        <p:spPr>
          <a:xfrm>
            <a:off x="2512220" y="290781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507029" y="2558515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487871" y="3558690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159933" y="5349807"/>
            <a:ext cx="277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84970" y="1739515"/>
            <a:ext cx="2894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Toekomstig bedrijventerrein Haven 8/9</a:t>
            </a:r>
            <a:endParaRPr lang="nl-NL" dirty="0"/>
          </a:p>
        </p:txBody>
      </p:sp>
      <p:sp>
        <p:nvSpPr>
          <p:cNvPr id="25" name="Vrije vorm 24"/>
          <p:cNvSpPr/>
          <p:nvPr/>
        </p:nvSpPr>
        <p:spPr>
          <a:xfrm>
            <a:off x="457200" y="1559192"/>
            <a:ext cx="3851024" cy="1653307"/>
          </a:xfrm>
          <a:custGeom>
            <a:avLst/>
            <a:gdLst>
              <a:gd name="connsiteX0" fmla="*/ 2909493 w 3640706"/>
              <a:gd name="connsiteY0" fmla="*/ 0 h 1570181"/>
              <a:gd name="connsiteX1" fmla="*/ 2909493 w 3640706"/>
              <a:gd name="connsiteY1" fmla="*/ 0 h 1570181"/>
              <a:gd name="connsiteX2" fmla="*/ 3017251 w 3640706"/>
              <a:gd name="connsiteY2" fmla="*/ 107757 h 1570181"/>
              <a:gd name="connsiteX3" fmla="*/ 3055736 w 3640706"/>
              <a:gd name="connsiteY3" fmla="*/ 177030 h 1570181"/>
              <a:gd name="connsiteX4" fmla="*/ 3163493 w 3640706"/>
              <a:gd name="connsiteY4" fmla="*/ 307878 h 1570181"/>
              <a:gd name="connsiteX5" fmla="*/ 3201978 w 3640706"/>
              <a:gd name="connsiteY5" fmla="*/ 369454 h 1570181"/>
              <a:gd name="connsiteX6" fmla="*/ 3240463 w 3640706"/>
              <a:gd name="connsiteY6" fmla="*/ 438727 h 1570181"/>
              <a:gd name="connsiteX7" fmla="*/ 3294342 w 3640706"/>
              <a:gd name="connsiteY7" fmla="*/ 523394 h 1570181"/>
              <a:gd name="connsiteX8" fmla="*/ 3394402 w 3640706"/>
              <a:gd name="connsiteY8" fmla="*/ 654242 h 1570181"/>
              <a:gd name="connsiteX9" fmla="*/ 3432887 w 3640706"/>
              <a:gd name="connsiteY9" fmla="*/ 700424 h 1570181"/>
              <a:gd name="connsiteX10" fmla="*/ 3479069 w 3640706"/>
              <a:gd name="connsiteY10" fmla="*/ 746606 h 1570181"/>
              <a:gd name="connsiteX11" fmla="*/ 3494463 w 3640706"/>
              <a:gd name="connsiteY11" fmla="*/ 769697 h 1570181"/>
              <a:gd name="connsiteX12" fmla="*/ 3517554 w 3640706"/>
              <a:gd name="connsiteY12" fmla="*/ 792788 h 1570181"/>
              <a:gd name="connsiteX13" fmla="*/ 3532948 w 3640706"/>
              <a:gd name="connsiteY13" fmla="*/ 823575 h 1570181"/>
              <a:gd name="connsiteX14" fmla="*/ 3556039 w 3640706"/>
              <a:gd name="connsiteY14" fmla="*/ 862060 h 1570181"/>
              <a:gd name="connsiteX15" fmla="*/ 3571433 w 3640706"/>
              <a:gd name="connsiteY15" fmla="*/ 900545 h 1570181"/>
              <a:gd name="connsiteX16" fmla="*/ 3602221 w 3640706"/>
              <a:gd name="connsiteY16" fmla="*/ 946727 h 1570181"/>
              <a:gd name="connsiteX17" fmla="*/ 3640706 w 3640706"/>
              <a:gd name="connsiteY17" fmla="*/ 1023697 h 1570181"/>
              <a:gd name="connsiteX18" fmla="*/ 3563736 w 3640706"/>
              <a:gd name="connsiteY18" fmla="*/ 1085272 h 1570181"/>
              <a:gd name="connsiteX19" fmla="*/ 3494463 w 3640706"/>
              <a:gd name="connsiteY19" fmla="*/ 1139151 h 1570181"/>
              <a:gd name="connsiteX20" fmla="*/ 3463675 w 3640706"/>
              <a:gd name="connsiteY20" fmla="*/ 1162242 h 1570181"/>
              <a:gd name="connsiteX21" fmla="*/ 3409796 w 3640706"/>
              <a:gd name="connsiteY21" fmla="*/ 1200727 h 1570181"/>
              <a:gd name="connsiteX22" fmla="*/ 3348221 w 3640706"/>
              <a:gd name="connsiteY22" fmla="*/ 1239212 h 1570181"/>
              <a:gd name="connsiteX23" fmla="*/ 3271251 w 3640706"/>
              <a:gd name="connsiteY23" fmla="*/ 1285394 h 1570181"/>
              <a:gd name="connsiteX24" fmla="*/ 3125009 w 3640706"/>
              <a:gd name="connsiteY24" fmla="*/ 1308485 h 1570181"/>
              <a:gd name="connsiteX25" fmla="*/ 3071130 w 3640706"/>
              <a:gd name="connsiteY25" fmla="*/ 1316181 h 1570181"/>
              <a:gd name="connsiteX26" fmla="*/ 2986463 w 3640706"/>
              <a:gd name="connsiteY26" fmla="*/ 1323878 h 1570181"/>
              <a:gd name="connsiteX27" fmla="*/ 2809433 w 3640706"/>
              <a:gd name="connsiteY27" fmla="*/ 1354666 h 1570181"/>
              <a:gd name="connsiteX28" fmla="*/ 2786342 w 3640706"/>
              <a:gd name="connsiteY28" fmla="*/ 1370060 h 1570181"/>
              <a:gd name="connsiteX29" fmla="*/ 2724766 w 3640706"/>
              <a:gd name="connsiteY29" fmla="*/ 1385454 h 1570181"/>
              <a:gd name="connsiteX30" fmla="*/ 2640099 w 3640706"/>
              <a:gd name="connsiteY30" fmla="*/ 1431636 h 1570181"/>
              <a:gd name="connsiteX31" fmla="*/ 2586221 w 3640706"/>
              <a:gd name="connsiteY31" fmla="*/ 1447030 h 1570181"/>
              <a:gd name="connsiteX32" fmla="*/ 2463069 w 3640706"/>
              <a:gd name="connsiteY32" fmla="*/ 1477818 h 1570181"/>
              <a:gd name="connsiteX33" fmla="*/ 2432281 w 3640706"/>
              <a:gd name="connsiteY33" fmla="*/ 1493212 h 1570181"/>
              <a:gd name="connsiteX34" fmla="*/ 2393796 w 3640706"/>
              <a:gd name="connsiteY34" fmla="*/ 1500909 h 1570181"/>
              <a:gd name="connsiteX35" fmla="*/ 2370706 w 3640706"/>
              <a:gd name="connsiteY35" fmla="*/ 1508606 h 1570181"/>
              <a:gd name="connsiteX36" fmla="*/ 2078221 w 3640706"/>
              <a:gd name="connsiteY36" fmla="*/ 1516303 h 1570181"/>
              <a:gd name="connsiteX37" fmla="*/ 1647190 w 3640706"/>
              <a:gd name="connsiteY37" fmla="*/ 1524000 h 1570181"/>
              <a:gd name="connsiteX38" fmla="*/ 1547130 w 3640706"/>
              <a:gd name="connsiteY38" fmla="*/ 1539394 h 1570181"/>
              <a:gd name="connsiteX39" fmla="*/ 1508645 w 3640706"/>
              <a:gd name="connsiteY39" fmla="*/ 1547091 h 1570181"/>
              <a:gd name="connsiteX40" fmla="*/ 1485554 w 3640706"/>
              <a:gd name="connsiteY40" fmla="*/ 1554788 h 1570181"/>
              <a:gd name="connsiteX41" fmla="*/ 685069 w 3640706"/>
              <a:gd name="connsiteY41" fmla="*/ 1570181 h 1570181"/>
              <a:gd name="connsiteX42" fmla="*/ 446463 w 3640706"/>
              <a:gd name="connsiteY42" fmla="*/ 1554788 h 1570181"/>
              <a:gd name="connsiteX43" fmla="*/ 423372 w 3640706"/>
              <a:gd name="connsiteY43" fmla="*/ 1547091 h 1570181"/>
              <a:gd name="connsiteX44" fmla="*/ 400281 w 3640706"/>
              <a:gd name="connsiteY44" fmla="*/ 1531697 h 1570181"/>
              <a:gd name="connsiteX45" fmla="*/ 384887 w 3640706"/>
              <a:gd name="connsiteY45" fmla="*/ 1500909 h 1570181"/>
              <a:gd name="connsiteX46" fmla="*/ 400281 w 3640706"/>
              <a:gd name="connsiteY46" fmla="*/ 1277697 h 1570181"/>
              <a:gd name="connsiteX47" fmla="*/ 431069 w 3640706"/>
              <a:gd name="connsiteY47" fmla="*/ 1185333 h 1570181"/>
              <a:gd name="connsiteX48" fmla="*/ 431069 w 3640706"/>
              <a:gd name="connsiteY48" fmla="*/ 1000606 h 1570181"/>
              <a:gd name="connsiteX49" fmla="*/ 423372 w 3640706"/>
              <a:gd name="connsiteY49" fmla="*/ 969818 h 1570181"/>
              <a:gd name="connsiteX50" fmla="*/ 384887 w 3640706"/>
              <a:gd name="connsiteY50" fmla="*/ 939030 h 1570181"/>
              <a:gd name="connsiteX51" fmla="*/ 338706 w 3640706"/>
              <a:gd name="connsiteY51" fmla="*/ 908242 h 1570181"/>
              <a:gd name="connsiteX52" fmla="*/ 292524 w 3640706"/>
              <a:gd name="connsiteY52" fmla="*/ 885151 h 1570181"/>
              <a:gd name="connsiteX53" fmla="*/ 269433 w 3640706"/>
              <a:gd name="connsiteY53" fmla="*/ 877454 h 1570181"/>
              <a:gd name="connsiteX54" fmla="*/ 246342 w 3640706"/>
              <a:gd name="connsiteY54" fmla="*/ 862060 h 1570181"/>
              <a:gd name="connsiteX55" fmla="*/ 200160 w 3640706"/>
              <a:gd name="connsiteY55" fmla="*/ 854363 h 1570181"/>
              <a:gd name="connsiteX56" fmla="*/ 92402 w 3640706"/>
              <a:gd name="connsiteY56" fmla="*/ 831272 h 1570181"/>
              <a:gd name="connsiteX57" fmla="*/ 38524 w 3640706"/>
              <a:gd name="connsiteY57" fmla="*/ 738909 h 1570181"/>
              <a:gd name="connsiteX58" fmla="*/ 15433 w 3640706"/>
              <a:gd name="connsiteY58" fmla="*/ 700424 h 1570181"/>
              <a:gd name="connsiteX59" fmla="*/ 39 w 3640706"/>
              <a:gd name="connsiteY59" fmla="*/ 638848 h 1570181"/>
              <a:gd name="connsiteX60" fmla="*/ 15433 w 3640706"/>
              <a:gd name="connsiteY60" fmla="*/ 392545 h 1570181"/>
              <a:gd name="connsiteX61" fmla="*/ 23130 w 3640706"/>
              <a:gd name="connsiteY61" fmla="*/ 369454 h 1570181"/>
              <a:gd name="connsiteX62" fmla="*/ 38524 w 3640706"/>
              <a:gd name="connsiteY62" fmla="*/ 338666 h 1570181"/>
              <a:gd name="connsiteX63" fmla="*/ 53918 w 3640706"/>
              <a:gd name="connsiteY63" fmla="*/ 238606 h 1570181"/>
              <a:gd name="connsiteX64" fmla="*/ 61615 w 3640706"/>
              <a:gd name="connsiteY64" fmla="*/ 215515 h 1570181"/>
              <a:gd name="connsiteX65" fmla="*/ 77009 w 3640706"/>
              <a:gd name="connsiteY65" fmla="*/ 192424 h 1570181"/>
              <a:gd name="connsiteX66" fmla="*/ 84706 w 3640706"/>
              <a:gd name="connsiteY66" fmla="*/ 146242 h 1570181"/>
              <a:gd name="connsiteX67" fmla="*/ 92402 w 3640706"/>
              <a:gd name="connsiteY67" fmla="*/ 123151 h 1570181"/>
              <a:gd name="connsiteX68" fmla="*/ 184766 w 3640706"/>
              <a:gd name="connsiteY68" fmla="*/ 100060 h 1570181"/>
              <a:gd name="connsiteX69" fmla="*/ 223251 w 3640706"/>
              <a:gd name="connsiteY69" fmla="*/ 92363 h 1570181"/>
              <a:gd name="connsiteX70" fmla="*/ 407978 w 3640706"/>
              <a:gd name="connsiteY70" fmla="*/ 76969 h 1570181"/>
              <a:gd name="connsiteX71" fmla="*/ 631190 w 3640706"/>
              <a:gd name="connsiteY71" fmla="*/ 61575 h 1570181"/>
              <a:gd name="connsiteX72" fmla="*/ 962160 w 3640706"/>
              <a:gd name="connsiteY72" fmla="*/ 69272 h 1570181"/>
              <a:gd name="connsiteX73" fmla="*/ 1077615 w 3640706"/>
              <a:gd name="connsiteY73" fmla="*/ 76969 h 1570181"/>
              <a:gd name="connsiteX74" fmla="*/ 1778039 w 3640706"/>
              <a:gd name="connsiteY74" fmla="*/ 61575 h 1570181"/>
              <a:gd name="connsiteX75" fmla="*/ 2008948 w 3640706"/>
              <a:gd name="connsiteY75" fmla="*/ 46181 h 1570181"/>
              <a:gd name="connsiteX76" fmla="*/ 2424584 w 3640706"/>
              <a:gd name="connsiteY76" fmla="*/ 53878 h 1570181"/>
              <a:gd name="connsiteX77" fmla="*/ 2809433 w 3640706"/>
              <a:gd name="connsiteY77" fmla="*/ 38485 h 1570181"/>
              <a:gd name="connsiteX78" fmla="*/ 2855615 w 3640706"/>
              <a:gd name="connsiteY78" fmla="*/ 23091 h 1570181"/>
              <a:gd name="connsiteX79" fmla="*/ 2878706 w 3640706"/>
              <a:gd name="connsiteY79" fmla="*/ 15394 h 1570181"/>
              <a:gd name="connsiteX80" fmla="*/ 2909493 w 3640706"/>
              <a:gd name="connsiteY80" fmla="*/ 0 h 157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3640706" h="1570181">
                <a:moveTo>
                  <a:pt x="2909493" y="0"/>
                </a:moveTo>
                <a:lnTo>
                  <a:pt x="2909493" y="0"/>
                </a:lnTo>
                <a:cubicBezTo>
                  <a:pt x="2947963" y="34972"/>
                  <a:pt x="2990006" y="63484"/>
                  <a:pt x="3017251" y="107757"/>
                </a:cubicBezTo>
                <a:cubicBezTo>
                  <a:pt x="3031095" y="130254"/>
                  <a:pt x="3041084" y="155051"/>
                  <a:pt x="3055736" y="177030"/>
                </a:cubicBezTo>
                <a:cubicBezTo>
                  <a:pt x="3154235" y="324779"/>
                  <a:pt x="3089150" y="222914"/>
                  <a:pt x="3163493" y="307878"/>
                </a:cubicBezTo>
                <a:cubicBezTo>
                  <a:pt x="3171187" y="316671"/>
                  <a:pt x="3200000" y="366290"/>
                  <a:pt x="3201978" y="369454"/>
                </a:cubicBezTo>
                <a:cubicBezTo>
                  <a:pt x="3248061" y="443187"/>
                  <a:pt x="3173899" y="316694"/>
                  <a:pt x="3240463" y="438727"/>
                </a:cubicBezTo>
                <a:cubicBezTo>
                  <a:pt x="3252084" y="460032"/>
                  <a:pt x="3281212" y="505630"/>
                  <a:pt x="3294342" y="523394"/>
                </a:cubicBezTo>
                <a:cubicBezTo>
                  <a:pt x="3326978" y="567549"/>
                  <a:pt x="3359251" y="612061"/>
                  <a:pt x="3394402" y="654242"/>
                </a:cubicBezTo>
                <a:cubicBezTo>
                  <a:pt x="3407230" y="669636"/>
                  <a:pt x="3419346" y="685653"/>
                  <a:pt x="3432887" y="700424"/>
                </a:cubicBezTo>
                <a:cubicBezTo>
                  <a:pt x="3447598" y="716472"/>
                  <a:pt x="3466993" y="728492"/>
                  <a:pt x="3479069" y="746606"/>
                </a:cubicBezTo>
                <a:cubicBezTo>
                  <a:pt x="3484200" y="754303"/>
                  <a:pt x="3488541" y="762590"/>
                  <a:pt x="3494463" y="769697"/>
                </a:cubicBezTo>
                <a:cubicBezTo>
                  <a:pt x="3501432" y="778059"/>
                  <a:pt x="3511227" y="783930"/>
                  <a:pt x="3517554" y="792788"/>
                </a:cubicBezTo>
                <a:cubicBezTo>
                  <a:pt x="3524223" y="802124"/>
                  <a:pt x="3527376" y="813545"/>
                  <a:pt x="3532948" y="823575"/>
                </a:cubicBezTo>
                <a:cubicBezTo>
                  <a:pt x="3540213" y="836653"/>
                  <a:pt x="3549349" y="848679"/>
                  <a:pt x="3556039" y="862060"/>
                </a:cubicBezTo>
                <a:cubicBezTo>
                  <a:pt x="3562218" y="874418"/>
                  <a:pt x="3564817" y="888416"/>
                  <a:pt x="3571433" y="900545"/>
                </a:cubicBezTo>
                <a:cubicBezTo>
                  <a:pt x="3580292" y="916787"/>
                  <a:pt x="3593151" y="930602"/>
                  <a:pt x="3602221" y="946727"/>
                </a:cubicBezTo>
                <a:cubicBezTo>
                  <a:pt x="3616284" y="971728"/>
                  <a:pt x="3640706" y="1023697"/>
                  <a:pt x="3640706" y="1023697"/>
                </a:cubicBezTo>
                <a:cubicBezTo>
                  <a:pt x="3565426" y="1098975"/>
                  <a:pt x="3639396" y="1031229"/>
                  <a:pt x="3563736" y="1085272"/>
                </a:cubicBezTo>
                <a:cubicBezTo>
                  <a:pt x="3539932" y="1102275"/>
                  <a:pt x="3517650" y="1121315"/>
                  <a:pt x="3494463" y="1139151"/>
                </a:cubicBezTo>
                <a:cubicBezTo>
                  <a:pt x="3484295" y="1146973"/>
                  <a:pt x="3474349" y="1155126"/>
                  <a:pt x="3463675" y="1162242"/>
                </a:cubicBezTo>
                <a:cubicBezTo>
                  <a:pt x="3409270" y="1198512"/>
                  <a:pt x="3476607" y="1153004"/>
                  <a:pt x="3409796" y="1200727"/>
                </a:cubicBezTo>
                <a:cubicBezTo>
                  <a:pt x="3382573" y="1220172"/>
                  <a:pt x="3381191" y="1218231"/>
                  <a:pt x="3348221" y="1239212"/>
                </a:cubicBezTo>
                <a:cubicBezTo>
                  <a:pt x="3334320" y="1248058"/>
                  <a:pt x="3292646" y="1279281"/>
                  <a:pt x="3271251" y="1285394"/>
                </a:cubicBezTo>
                <a:cubicBezTo>
                  <a:pt x="3215431" y="1301343"/>
                  <a:pt x="3181277" y="1301452"/>
                  <a:pt x="3125009" y="1308485"/>
                </a:cubicBezTo>
                <a:cubicBezTo>
                  <a:pt x="3107007" y="1310735"/>
                  <a:pt x="3089161" y="1314178"/>
                  <a:pt x="3071130" y="1316181"/>
                </a:cubicBezTo>
                <a:cubicBezTo>
                  <a:pt x="3042965" y="1319310"/>
                  <a:pt x="3014500" y="1319755"/>
                  <a:pt x="2986463" y="1323878"/>
                </a:cubicBezTo>
                <a:cubicBezTo>
                  <a:pt x="2927205" y="1332593"/>
                  <a:pt x="2809433" y="1354666"/>
                  <a:pt x="2809433" y="1354666"/>
                </a:cubicBezTo>
                <a:cubicBezTo>
                  <a:pt x="2801736" y="1359797"/>
                  <a:pt x="2795004" y="1366812"/>
                  <a:pt x="2786342" y="1370060"/>
                </a:cubicBezTo>
                <a:cubicBezTo>
                  <a:pt x="2751211" y="1383234"/>
                  <a:pt x="2753254" y="1371210"/>
                  <a:pt x="2724766" y="1385454"/>
                </a:cubicBezTo>
                <a:cubicBezTo>
                  <a:pt x="2677151" y="1409262"/>
                  <a:pt x="2693187" y="1411217"/>
                  <a:pt x="2640099" y="1431636"/>
                </a:cubicBezTo>
                <a:cubicBezTo>
                  <a:pt x="2622666" y="1438341"/>
                  <a:pt x="2603941" y="1441123"/>
                  <a:pt x="2586221" y="1447030"/>
                </a:cubicBezTo>
                <a:cubicBezTo>
                  <a:pt x="2489090" y="1479407"/>
                  <a:pt x="2561672" y="1465493"/>
                  <a:pt x="2463069" y="1477818"/>
                </a:cubicBezTo>
                <a:cubicBezTo>
                  <a:pt x="2452806" y="1482949"/>
                  <a:pt x="2443166" y="1489584"/>
                  <a:pt x="2432281" y="1493212"/>
                </a:cubicBezTo>
                <a:cubicBezTo>
                  <a:pt x="2419870" y="1497349"/>
                  <a:pt x="2406488" y="1497736"/>
                  <a:pt x="2393796" y="1500909"/>
                </a:cubicBezTo>
                <a:cubicBezTo>
                  <a:pt x="2385925" y="1502877"/>
                  <a:pt x="2378809" y="1508211"/>
                  <a:pt x="2370706" y="1508606"/>
                </a:cubicBezTo>
                <a:cubicBezTo>
                  <a:pt x="2273293" y="1513358"/>
                  <a:pt x="2175728" y="1514228"/>
                  <a:pt x="2078221" y="1516303"/>
                </a:cubicBezTo>
                <a:lnTo>
                  <a:pt x="1647190" y="1524000"/>
                </a:lnTo>
                <a:cubicBezTo>
                  <a:pt x="1606831" y="1529766"/>
                  <a:pt x="1586286" y="1532275"/>
                  <a:pt x="1547130" y="1539394"/>
                </a:cubicBezTo>
                <a:cubicBezTo>
                  <a:pt x="1534259" y="1541734"/>
                  <a:pt x="1521337" y="1543918"/>
                  <a:pt x="1508645" y="1547091"/>
                </a:cubicBezTo>
                <a:cubicBezTo>
                  <a:pt x="1500774" y="1549059"/>
                  <a:pt x="1493664" y="1554561"/>
                  <a:pt x="1485554" y="1554788"/>
                </a:cubicBezTo>
                <a:lnTo>
                  <a:pt x="685069" y="1570181"/>
                </a:lnTo>
                <a:cubicBezTo>
                  <a:pt x="605534" y="1565050"/>
                  <a:pt x="525855" y="1561793"/>
                  <a:pt x="446463" y="1554788"/>
                </a:cubicBezTo>
                <a:cubicBezTo>
                  <a:pt x="438381" y="1554075"/>
                  <a:pt x="430629" y="1550719"/>
                  <a:pt x="423372" y="1547091"/>
                </a:cubicBezTo>
                <a:cubicBezTo>
                  <a:pt x="415098" y="1542954"/>
                  <a:pt x="407978" y="1536828"/>
                  <a:pt x="400281" y="1531697"/>
                </a:cubicBezTo>
                <a:cubicBezTo>
                  <a:pt x="395150" y="1521434"/>
                  <a:pt x="385282" y="1512376"/>
                  <a:pt x="384887" y="1500909"/>
                </a:cubicBezTo>
                <a:cubicBezTo>
                  <a:pt x="382897" y="1443211"/>
                  <a:pt x="378681" y="1346817"/>
                  <a:pt x="400281" y="1277697"/>
                </a:cubicBezTo>
                <a:cubicBezTo>
                  <a:pt x="409961" y="1246721"/>
                  <a:pt x="431069" y="1185333"/>
                  <a:pt x="431069" y="1185333"/>
                </a:cubicBezTo>
                <a:cubicBezTo>
                  <a:pt x="443594" y="1097661"/>
                  <a:pt x="443086" y="1126783"/>
                  <a:pt x="431069" y="1000606"/>
                </a:cubicBezTo>
                <a:cubicBezTo>
                  <a:pt x="430066" y="990075"/>
                  <a:pt x="429719" y="978281"/>
                  <a:pt x="423372" y="969818"/>
                </a:cubicBezTo>
                <a:cubicBezTo>
                  <a:pt x="413515" y="956675"/>
                  <a:pt x="398173" y="948693"/>
                  <a:pt x="384887" y="939030"/>
                </a:cubicBezTo>
                <a:cubicBezTo>
                  <a:pt x="369925" y="928148"/>
                  <a:pt x="356258" y="914093"/>
                  <a:pt x="338706" y="908242"/>
                </a:cubicBezTo>
                <a:cubicBezTo>
                  <a:pt x="280666" y="888895"/>
                  <a:pt x="352207" y="914993"/>
                  <a:pt x="292524" y="885151"/>
                </a:cubicBezTo>
                <a:cubicBezTo>
                  <a:pt x="285267" y="881523"/>
                  <a:pt x="276690" y="881082"/>
                  <a:pt x="269433" y="877454"/>
                </a:cubicBezTo>
                <a:cubicBezTo>
                  <a:pt x="261159" y="873317"/>
                  <a:pt x="255118" y="864985"/>
                  <a:pt x="246342" y="862060"/>
                </a:cubicBezTo>
                <a:cubicBezTo>
                  <a:pt x="231537" y="857125"/>
                  <a:pt x="215463" y="857424"/>
                  <a:pt x="200160" y="854363"/>
                </a:cubicBezTo>
                <a:cubicBezTo>
                  <a:pt x="164139" y="847159"/>
                  <a:pt x="92402" y="831272"/>
                  <a:pt x="92402" y="831272"/>
                </a:cubicBezTo>
                <a:lnTo>
                  <a:pt x="38524" y="738909"/>
                </a:lnTo>
                <a:cubicBezTo>
                  <a:pt x="30939" y="726014"/>
                  <a:pt x="15433" y="700424"/>
                  <a:pt x="15433" y="700424"/>
                </a:cubicBezTo>
                <a:cubicBezTo>
                  <a:pt x="10302" y="679899"/>
                  <a:pt x="-744" y="659991"/>
                  <a:pt x="39" y="638848"/>
                </a:cubicBezTo>
                <a:cubicBezTo>
                  <a:pt x="3315" y="550397"/>
                  <a:pt x="-4933" y="474009"/>
                  <a:pt x="15433" y="392545"/>
                </a:cubicBezTo>
                <a:cubicBezTo>
                  <a:pt x="17401" y="384674"/>
                  <a:pt x="19934" y="376911"/>
                  <a:pt x="23130" y="369454"/>
                </a:cubicBezTo>
                <a:cubicBezTo>
                  <a:pt x="27650" y="358908"/>
                  <a:pt x="33393" y="348929"/>
                  <a:pt x="38524" y="338666"/>
                </a:cubicBezTo>
                <a:cubicBezTo>
                  <a:pt x="43198" y="301278"/>
                  <a:pt x="45103" y="273866"/>
                  <a:pt x="53918" y="238606"/>
                </a:cubicBezTo>
                <a:cubicBezTo>
                  <a:pt x="55886" y="230735"/>
                  <a:pt x="57987" y="222772"/>
                  <a:pt x="61615" y="215515"/>
                </a:cubicBezTo>
                <a:cubicBezTo>
                  <a:pt x="65752" y="207241"/>
                  <a:pt x="71878" y="200121"/>
                  <a:pt x="77009" y="192424"/>
                </a:cubicBezTo>
                <a:cubicBezTo>
                  <a:pt x="79575" y="177030"/>
                  <a:pt x="81321" y="161477"/>
                  <a:pt x="84706" y="146242"/>
                </a:cubicBezTo>
                <a:cubicBezTo>
                  <a:pt x="86466" y="138322"/>
                  <a:pt x="86665" y="128888"/>
                  <a:pt x="92402" y="123151"/>
                </a:cubicBezTo>
                <a:cubicBezTo>
                  <a:pt x="113945" y="101608"/>
                  <a:pt x="161825" y="103589"/>
                  <a:pt x="184766" y="100060"/>
                </a:cubicBezTo>
                <a:cubicBezTo>
                  <a:pt x="197696" y="98071"/>
                  <a:pt x="210238" y="93709"/>
                  <a:pt x="223251" y="92363"/>
                </a:cubicBezTo>
                <a:cubicBezTo>
                  <a:pt x="284712" y="86005"/>
                  <a:pt x="346496" y="83117"/>
                  <a:pt x="407978" y="76969"/>
                </a:cubicBezTo>
                <a:cubicBezTo>
                  <a:pt x="533521" y="64415"/>
                  <a:pt x="459199" y="70627"/>
                  <a:pt x="631190" y="61575"/>
                </a:cubicBezTo>
                <a:lnTo>
                  <a:pt x="962160" y="69272"/>
                </a:lnTo>
                <a:cubicBezTo>
                  <a:pt x="1000708" y="70601"/>
                  <a:pt x="1039046" y="77333"/>
                  <a:pt x="1077615" y="76969"/>
                </a:cubicBezTo>
                <a:cubicBezTo>
                  <a:pt x="1311136" y="74766"/>
                  <a:pt x="1544564" y="66706"/>
                  <a:pt x="1778039" y="61575"/>
                </a:cubicBezTo>
                <a:cubicBezTo>
                  <a:pt x="1866800" y="51713"/>
                  <a:pt x="1903324" y="46181"/>
                  <a:pt x="2008948" y="46181"/>
                </a:cubicBezTo>
                <a:cubicBezTo>
                  <a:pt x="2147517" y="46181"/>
                  <a:pt x="2286039" y="51312"/>
                  <a:pt x="2424584" y="53878"/>
                </a:cubicBezTo>
                <a:cubicBezTo>
                  <a:pt x="2552867" y="48747"/>
                  <a:pt x="2681374" y="47632"/>
                  <a:pt x="2809433" y="38485"/>
                </a:cubicBezTo>
                <a:cubicBezTo>
                  <a:pt x="2825618" y="37329"/>
                  <a:pt x="2840221" y="28222"/>
                  <a:pt x="2855615" y="23091"/>
                </a:cubicBezTo>
                <a:lnTo>
                  <a:pt x="2878706" y="15394"/>
                </a:lnTo>
                <a:lnTo>
                  <a:pt x="2909493" y="0"/>
                </a:lnTo>
                <a:close/>
              </a:path>
            </a:pathLst>
          </a:custGeom>
          <a:solidFill>
            <a:srgbClr val="FF0000">
              <a:alpha val="1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0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5983"/>
            <a:ext cx="8229600" cy="1143000"/>
          </a:xfrm>
        </p:spPr>
        <p:txBody>
          <a:bodyPr/>
          <a:lstStyle/>
          <a:p>
            <a:r>
              <a:rPr lang="nl-NL" dirty="0" smtClean="0"/>
              <a:t>Waalwijk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59630" y="1232972"/>
            <a:ext cx="6335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7, Kruising Akkerlaan/</a:t>
            </a:r>
            <a:r>
              <a:rPr lang="nl-NL" dirty="0" err="1" smtClean="0"/>
              <a:t>Drunenseweg</a:t>
            </a:r>
            <a:r>
              <a:rPr lang="nl-NL" dirty="0" smtClean="0"/>
              <a:t>-Overlaatweg</a:t>
            </a:r>
            <a:endParaRPr lang="nl-NL" dirty="0"/>
          </a:p>
        </p:txBody>
      </p:sp>
      <p:pic>
        <p:nvPicPr>
          <p:cNvPr id="5" name="Afbeelding 4" descr="P117072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30" y="1602305"/>
            <a:ext cx="1829720" cy="137229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901386" y="160997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200" dirty="0" smtClean="0"/>
              <a:t>Huidige kruising ongeschikt (géén onderdeel GOL!)</a:t>
            </a:r>
            <a:endParaRPr lang="nl-NL" sz="1200" dirty="0"/>
          </a:p>
        </p:txBody>
      </p:sp>
      <p:sp>
        <p:nvSpPr>
          <p:cNvPr id="7" name="Rechthoek 6"/>
          <p:cNvSpPr/>
          <p:nvPr/>
        </p:nvSpPr>
        <p:spPr>
          <a:xfrm>
            <a:off x="559630" y="3114237"/>
            <a:ext cx="5491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8, </a:t>
            </a:r>
            <a:r>
              <a:rPr lang="nl-NL" dirty="0" smtClean="0"/>
              <a:t>Desso</a:t>
            </a:r>
            <a:r>
              <a:rPr lang="nl-NL" dirty="0" smtClean="0"/>
              <a:t>/Total </a:t>
            </a:r>
            <a:r>
              <a:rPr lang="nl-NL" dirty="0" err="1" smtClean="0"/>
              <a:t>toerit</a:t>
            </a:r>
            <a:r>
              <a:rPr lang="nl-NL" dirty="0" smtClean="0"/>
              <a:t> 38</a:t>
            </a:r>
            <a:endParaRPr lang="nl-NL" dirty="0"/>
          </a:p>
        </p:txBody>
      </p:sp>
      <p:pic>
        <p:nvPicPr>
          <p:cNvPr id="8" name="Afbeelding 7" descr="P117072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30" y="3483569"/>
            <a:ext cx="1829720" cy="1372290"/>
          </a:xfrm>
          <a:prstGeom prst="rect">
            <a:avLst/>
          </a:prstGeom>
        </p:spPr>
      </p:pic>
      <p:pic>
        <p:nvPicPr>
          <p:cNvPr id="9" name="Afbeelding 8" descr="P117073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5951" y="3483569"/>
            <a:ext cx="1833802" cy="1375351"/>
          </a:xfrm>
          <a:prstGeom prst="rect">
            <a:avLst/>
          </a:prstGeom>
        </p:spPr>
      </p:pic>
      <p:pic>
        <p:nvPicPr>
          <p:cNvPr id="10" name="Afbeelding 9" descr="P1170733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0768" y="3483569"/>
            <a:ext cx="1858647" cy="1393985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559630" y="4855859"/>
            <a:ext cx="63252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Huidige </a:t>
            </a:r>
            <a:r>
              <a:rPr lang="nl-NL" sz="1200" dirty="0" err="1" smtClean="0"/>
              <a:t>toerit</a:t>
            </a:r>
            <a:r>
              <a:rPr lang="nl-NL" sz="1200" dirty="0" smtClean="0"/>
              <a:t> voldoet niet, bestaande situatie is toe aan herstructurering, kans voor realisatie nieuwe volledige aansluiting 38/39 voor zowel Waalwijk Noord als Centrum en bedrijventerrein Haven 8 en 9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566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5983"/>
            <a:ext cx="8229600" cy="1143000"/>
          </a:xfrm>
        </p:spPr>
        <p:txBody>
          <a:bodyPr/>
          <a:lstStyle/>
          <a:p>
            <a:r>
              <a:rPr lang="nl-NL" dirty="0" smtClean="0"/>
              <a:t>Waalwijk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55549" y="1292847"/>
            <a:ext cx="6335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9</a:t>
            </a:r>
            <a:r>
              <a:rPr lang="nl-NL" dirty="0" smtClean="0"/>
              <a:t>, </a:t>
            </a:r>
            <a:r>
              <a:rPr lang="nl-NL" dirty="0" err="1" smtClean="0"/>
              <a:t>Hoogeinde</a:t>
            </a:r>
            <a:r>
              <a:rPr lang="nl-NL" dirty="0" smtClean="0"/>
              <a:t>/</a:t>
            </a:r>
            <a:r>
              <a:rPr lang="nl-NL" dirty="0" err="1" smtClean="0"/>
              <a:t>Hoogeindse</a:t>
            </a:r>
            <a:r>
              <a:rPr lang="nl-NL" dirty="0" smtClean="0"/>
              <a:t> Rondweg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30209" y="4134455"/>
            <a:ext cx="6426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Locatie </a:t>
            </a:r>
            <a:r>
              <a:rPr lang="nl-NL" dirty="0" smtClean="0"/>
              <a:t>10, Haven 8/9 ter hoogte van </a:t>
            </a:r>
            <a:r>
              <a:rPr lang="nl-NL" dirty="0" smtClean="0"/>
              <a:t>Desso</a:t>
            </a:r>
            <a:r>
              <a:rPr lang="nl-NL" dirty="0" smtClean="0"/>
              <a:t>/Total </a:t>
            </a:r>
            <a:r>
              <a:rPr lang="nl-NL" dirty="0" err="1" smtClean="0"/>
              <a:t>toerit</a:t>
            </a:r>
            <a:r>
              <a:rPr lang="nl-NL" dirty="0" smtClean="0"/>
              <a:t> 38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6164813" y="4632935"/>
            <a:ext cx="2521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Kans voor realisatie nieuwe volledige aansluiting 38/39 voor zowel Waalwijk Noord als Centrum en bedrijventerrein Haven 8 en 9, voldoende ruimte</a:t>
            </a:r>
            <a:endParaRPr lang="nl-NL" sz="1200" dirty="0"/>
          </a:p>
        </p:txBody>
      </p:sp>
      <p:pic>
        <p:nvPicPr>
          <p:cNvPr id="12" name="Afbeelding 11" descr="P117073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902" y="4600564"/>
            <a:ext cx="2576227" cy="1932170"/>
          </a:xfrm>
          <a:prstGeom prst="rect">
            <a:avLst/>
          </a:prstGeom>
        </p:spPr>
      </p:pic>
      <p:pic>
        <p:nvPicPr>
          <p:cNvPr id="13" name="Afbeelding 12" descr="P117073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5019" y="4600564"/>
            <a:ext cx="2576227" cy="1932171"/>
          </a:xfrm>
          <a:prstGeom prst="rect">
            <a:avLst/>
          </a:prstGeom>
        </p:spPr>
      </p:pic>
      <p:pic>
        <p:nvPicPr>
          <p:cNvPr id="14" name="Afbeelding 13" descr="P117073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317" y="1662179"/>
            <a:ext cx="2507812" cy="1880859"/>
          </a:xfrm>
          <a:prstGeom prst="rect">
            <a:avLst/>
          </a:prstGeom>
        </p:spPr>
      </p:pic>
      <p:pic>
        <p:nvPicPr>
          <p:cNvPr id="15" name="Afbeelding 14" descr="P1170735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3433" y="1662179"/>
            <a:ext cx="2507813" cy="1880860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6164813" y="1662179"/>
            <a:ext cx="25219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/>
              <a:t>Locatie nieuwe GOL-aansluiting 39/40, viaduct is ontoereikend (ook in nieuwe situatie) Excentrische ontsluiting bedrijventerrein Haven</a:t>
            </a:r>
          </a:p>
          <a:p>
            <a:r>
              <a:rPr lang="nl-NL" sz="1200" dirty="0" smtClean="0"/>
              <a:t>(sluip) verkeer door Hoog- en Laageinde </a:t>
            </a:r>
            <a:r>
              <a:rPr lang="nl-NL" sz="1200" dirty="0" err="1" smtClean="0"/>
              <a:t>t.b.v</a:t>
            </a:r>
            <a:r>
              <a:rPr lang="nl-NL" sz="1200" dirty="0" smtClean="0"/>
              <a:t> bedrijven en centrum Waalwijk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8583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Overlaat Noord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Schermafbeelding 2015-07-07 om 18.45.2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8067" y="1600200"/>
            <a:ext cx="8229600" cy="4525963"/>
          </a:xfrm>
          <a:prstGeom prst="rect">
            <a:avLst/>
          </a:prstGeom>
        </p:spPr>
      </p:pic>
      <p:grpSp>
        <p:nvGrpSpPr>
          <p:cNvPr id="5" name="Groeperen 4"/>
          <p:cNvGrpSpPr/>
          <p:nvPr/>
        </p:nvGrpSpPr>
        <p:grpSpPr>
          <a:xfrm>
            <a:off x="6629305" y="2128027"/>
            <a:ext cx="793667" cy="1654725"/>
            <a:chOff x="6629305" y="2128027"/>
            <a:chExt cx="793667" cy="1654725"/>
          </a:xfrm>
        </p:grpSpPr>
        <p:sp>
          <p:nvSpPr>
            <p:cNvPr id="17" name="Pijl links 16"/>
            <p:cNvSpPr/>
            <p:nvPr/>
          </p:nvSpPr>
          <p:spPr>
            <a:xfrm rot="2365242">
              <a:off x="6629305" y="2128027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Pijl links 18"/>
            <p:cNvSpPr/>
            <p:nvPr/>
          </p:nvSpPr>
          <p:spPr>
            <a:xfrm rot="8203110">
              <a:off x="7100450" y="3490440"/>
              <a:ext cx="322522" cy="292312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0" name="Pijl links 19"/>
          <p:cNvSpPr/>
          <p:nvPr/>
        </p:nvSpPr>
        <p:spPr>
          <a:xfrm rot="6806280">
            <a:off x="5135447" y="2560295"/>
            <a:ext cx="322522" cy="2923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5413336" y="2501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11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982384" y="212016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7044111" y="381729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908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388</Words>
  <Application>Microsoft Office PowerPoint</Application>
  <PresentationFormat>Diavoorstelling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Rondrit van GOL naar Beter</vt:lpstr>
      <vt:lpstr>Overzichtskaart rondrit</vt:lpstr>
      <vt:lpstr>Overlaat</vt:lpstr>
      <vt:lpstr>Overlaat</vt:lpstr>
      <vt:lpstr>Overlaat</vt:lpstr>
      <vt:lpstr>Waalwijk</vt:lpstr>
      <vt:lpstr>Waalwijk</vt:lpstr>
      <vt:lpstr>Waalwijk</vt:lpstr>
      <vt:lpstr>Overlaat Noord</vt:lpstr>
      <vt:lpstr>Overlaat Noord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Arnoud de Kruijf</dc:creator>
  <cp:lastModifiedBy>bert van arnhem</cp:lastModifiedBy>
  <cp:revision>31</cp:revision>
  <cp:lastPrinted>2015-07-09T07:17:19Z</cp:lastPrinted>
  <dcterms:created xsi:type="dcterms:W3CDTF">2015-07-07T16:46:06Z</dcterms:created>
  <dcterms:modified xsi:type="dcterms:W3CDTF">2015-07-09T07:25:58Z</dcterms:modified>
</cp:coreProperties>
</file>