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7" r:id="rId3"/>
    <p:sldId id="337" r:id="rId4"/>
    <p:sldId id="276" r:id="rId5"/>
    <p:sldId id="297" r:id="rId6"/>
    <p:sldId id="292" r:id="rId7"/>
    <p:sldId id="315" r:id="rId8"/>
    <p:sldId id="311" r:id="rId9"/>
    <p:sldId id="320" r:id="rId10"/>
    <p:sldId id="282" r:id="rId11"/>
    <p:sldId id="303" r:id="rId12"/>
    <p:sldId id="285" r:id="rId13"/>
    <p:sldId id="333" r:id="rId14"/>
    <p:sldId id="334" r:id="rId15"/>
    <p:sldId id="335" r:id="rId16"/>
    <p:sldId id="322" r:id="rId17"/>
    <p:sldId id="328" r:id="rId18"/>
    <p:sldId id="327" r:id="rId19"/>
    <p:sldId id="331" r:id="rId20"/>
    <p:sldId id="330" r:id="rId21"/>
    <p:sldId id="324" r:id="rId22"/>
    <p:sldId id="273" r:id="rId23"/>
    <p:sldId id="280" r:id="rId24"/>
    <p:sldId id="293" r:id="rId25"/>
    <p:sldId id="338" r:id="rId26"/>
  </p:sldIdLst>
  <p:sldSz cx="9144000" cy="6858000" type="screen4x3"/>
  <p:notesSz cx="6735763" cy="9856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68940" autoAdjust="0"/>
  </p:normalViewPr>
  <p:slideViewPr>
    <p:cSldViewPr>
      <p:cViewPr varScale="1">
        <p:scale>
          <a:sx n="72" d="100"/>
          <a:sy n="72" d="100"/>
        </p:scale>
        <p:origin x="1116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EE93-7917-49C1-9F64-416B4A0D9917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B1979-FEB9-471E-9D2E-36BA1ABF36C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4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1979-FEB9-471E-9D2E-36BA1ABF36C1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11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1979-FEB9-471E-9D2E-36BA1ABF36C1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5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1979-FEB9-471E-9D2E-36BA1ABF36C1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11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1979-FEB9-471E-9D2E-36BA1ABF36C1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025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1979-FEB9-471E-9D2E-36BA1ABF36C1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7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vangolnaarbeter.nl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9FF6-5887-46A4-AF65-EC741CB2932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3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08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73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4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39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25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5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54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51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97" y="-297"/>
            <a:ext cx="9166595" cy="6858594"/>
            <a:chOff x="-397" y="-297"/>
            <a:chExt cx="9166595" cy="6858594"/>
          </a:xfrm>
        </p:grpSpPr>
        <p:pic>
          <p:nvPicPr>
            <p:cNvPr id="9" name="Afbeelding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97" y="-297"/>
              <a:ext cx="9144793" cy="6858594"/>
            </a:xfrm>
            <a:prstGeom prst="rect">
              <a:avLst/>
            </a:prstGeom>
          </p:spPr>
        </p:pic>
        <p:pic>
          <p:nvPicPr>
            <p:cNvPr id="10" name="Afbeelding 9" descr="van gol naar beter">
              <a:hlinkClick r:id="rId3"/>
            </p:cNvPr>
            <p:cNvPicPr/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8054" y="15648"/>
              <a:ext cx="165814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Rechte verbindingslijn 10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3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8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vangolnaarbeter.n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-397" y="-297"/>
            <a:ext cx="9144793" cy="6858594"/>
            <a:chOff x="-397" y="-297"/>
            <a:chExt cx="9144793" cy="6858594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-397" y="-297"/>
              <a:ext cx="9144793" cy="6858594"/>
            </a:xfrm>
            <a:prstGeom prst="rect">
              <a:avLst/>
            </a:prstGeom>
          </p:spPr>
        </p:pic>
        <p:pic>
          <p:nvPicPr>
            <p:cNvPr id="9" name="Afbeelding 8" descr="van gol naar beter">
              <a:hlinkClick r:id="rId14"/>
            </p:cNvPr>
            <p:cNvPicPr/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473836" y="15648"/>
              <a:ext cx="165814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Rechte verbindingslijn 9"/>
            <p:cNvCxnSpPr/>
            <p:nvPr userDrawn="1"/>
          </p:nvCxnSpPr>
          <p:spPr>
            <a:xfrm>
              <a:off x="0" y="6525344"/>
              <a:ext cx="914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7E66-7156-4019-8FF0-E71750FCFF21}" type="datetimeFigureOut">
              <a:rPr lang="nl-NL" smtClean="0"/>
              <a:pPr/>
              <a:t>9-7-2015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883E-2D5B-4962-AE55-F83EE65CBB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12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:\Users\nlbosjer\AppData\Local\Microsoft\Windows\Temporary Internet Files\Content.Outlook\JHGCE4JS\1889020_646156748799879_7056025972431240380_o (2) (2).jpg"/>
          <p:cNvPicPr>
            <a:picLocks noChangeAspect="1" noChangeArrowheads="1"/>
          </p:cNvPicPr>
          <p:nvPr/>
        </p:nvPicPr>
        <p:blipFill>
          <a:blip r:embed="rId2" cstate="print">
            <a:lum bright="29000" contrast="-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23528" y="26703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338"/>
            <a:r>
              <a:rPr lang="nl-NL" sz="3200" b="1" dirty="0" smtClean="0">
                <a:solidFill>
                  <a:srgbClr val="002060"/>
                </a:solidFill>
              </a:rPr>
              <a:t>Presentatie 	</a:t>
            </a:r>
          </a:p>
          <a:p>
            <a:pPr defTabSz="231775"/>
            <a:r>
              <a:rPr lang="nl-NL" sz="3200" b="1" dirty="0" smtClean="0">
                <a:solidFill>
                  <a:srgbClr val="002060"/>
                </a:solidFill>
              </a:rPr>
              <a:t>Stichting van GOL naar Beter</a:t>
            </a:r>
          </a:p>
          <a:p>
            <a:pPr defTabSz="231775"/>
            <a:r>
              <a:rPr lang="nl-NL" sz="1000" b="1" dirty="0" smtClean="0">
                <a:solidFill>
                  <a:srgbClr val="002060"/>
                </a:solidFill>
              </a:rPr>
              <a:t>09 juli 2015</a:t>
            </a:r>
          </a:p>
        </p:txBody>
      </p:sp>
      <p:sp>
        <p:nvSpPr>
          <p:cNvPr id="4" name="Rechthoek 3"/>
          <p:cNvSpPr/>
          <p:nvPr/>
        </p:nvSpPr>
        <p:spPr>
          <a:xfrm>
            <a:off x="3635896" y="6040487"/>
            <a:ext cx="525658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231775"/>
            <a:r>
              <a:rPr lang="nl-NL" b="1" dirty="0" smtClean="0">
                <a:solidFill>
                  <a:schemeClr val="bg1"/>
                </a:solidFill>
              </a:rPr>
              <a:t>Namens bewoners, omwonenden uit </a:t>
            </a:r>
            <a:r>
              <a:rPr lang="nl-NL" b="1" dirty="0">
                <a:solidFill>
                  <a:schemeClr val="bg1"/>
                </a:solidFill>
              </a:rPr>
              <a:t>de gemeenten </a:t>
            </a:r>
            <a:endParaRPr lang="nl-NL" b="1" dirty="0" smtClean="0">
              <a:solidFill>
                <a:schemeClr val="bg1"/>
              </a:solidFill>
            </a:endParaRPr>
          </a:p>
          <a:p>
            <a:pPr defTabSz="231775"/>
            <a:r>
              <a:rPr lang="nl-NL" b="1" dirty="0" smtClean="0">
                <a:solidFill>
                  <a:schemeClr val="bg1"/>
                </a:solidFill>
              </a:rPr>
              <a:t>Waalwijk </a:t>
            </a:r>
            <a:r>
              <a:rPr lang="nl-NL" b="1" dirty="0">
                <a:solidFill>
                  <a:schemeClr val="bg1"/>
                </a:solidFill>
              </a:rPr>
              <a:t>en </a:t>
            </a:r>
            <a:r>
              <a:rPr lang="nl-NL" b="1" dirty="0" smtClean="0">
                <a:solidFill>
                  <a:schemeClr val="bg1"/>
                </a:solidFill>
              </a:rPr>
              <a:t>Heusden (Drunen-Nieuwkuijk-Vlijmen) 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96552" y="5129897"/>
            <a:ext cx="8567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V</a:t>
            </a:r>
            <a:r>
              <a:rPr lang="nl-NL" sz="2000" dirty="0" smtClean="0">
                <a:solidFill>
                  <a:srgbClr val="FF0000"/>
                </a:solidFill>
              </a:rPr>
              <a:t>erlegging van het tracé over een lengte van 2 km in noordelijke richting!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Ontstaat ruimte </a:t>
            </a:r>
            <a:r>
              <a:rPr lang="nl-NL" sz="2000" dirty="0">
                <a:solidFill>
                  <a:srgbClr val="002060"/>
                </a:solidFill>
              </a:rPr>
              <a:t>voor een parallelstructuur met </a:t>
            </a:r>
            <a:r>
              <a:rPr lang="nl-NL" sz="2000" dirty="0" smtClean="0">
                <a:solidFill>
                  <a:srgbClr val="002060"/>
                </a:solidFill>
              </a:rPr>
              <a:t>max. </a:t>
            </a:r>
            <a:r>
              <a:rPr lang="nl-NL" sz="2000" dirty="0">
                <a:solidFill>
                  <a:srgbClr val="002060"/>
                </a:solidFill>
              </a:rPr>
              <a:t>snelheid 70 </a:t>
            </a:r>
            <a:r>
              <a:rPr lang="nl-NL" sz="2000" dirty="0" smtClean="0">
                <a:solidFill>
                  <a:srgbClr val="002060"/>
                </a:solidFill>
              </a:rPr>
              <a:t>km/uur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Betere ontsluiting Drunen-West</a:t>
            </a:r>
            <a:r>
              <a:rPr lang="nl-NL" sz="2000" dirty="0">
                <a:solidFill>
                  <a:srgbClr val="002060"/>
                </a:solidFill>
              </a:rPr>
              <a:t>, </a:t>
            </a:r>
            <a:r>
              <a:rPr lang="nl-NL" sz="2000" dirty="0" smtClean="0">
                <a:solidFill>
                  <a:srgbClr val="002060"/>
                </a:solidFill>
              </a:rPr>
              <a:t>Waalwijk-Oost </a:t>
            </a:r>
            <a:r>
              <a:rPr lang="nl-NL" sz="2000" dirty="0">
                <a:solidFill>
                  <a:srgbClr val="002060"/>
                </a:solidFill>
              </a:rPr>
              <a:t>en Waalwijk </a:t>
            </a:r>
            <a:r>
              <a:rPr lang="nl-NL" sz="2000" dirty="0" smtClean="0">
                <a:solidFill>
                  <a:srgbClr val="002060"/>
                </a:solidFill>
              </a:rPr>
              <a:t>Centrum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Ontstaat ruimte </a:t>
            </a:r>
            <a:r>
              <a:rPr lang="nl-NL" sz="2000" dirty="0">
                <a:solidFill>
                  <a:srgbClr val="002060"/>
                </a:solidFill>
              </a:rPr>
              <a:t>voor geluidwerende en landschappelijke </a:t>
            </a:r>
            <a:r>
              <a:rPr lang="nl-NL" sz="2000" dirty="0" smtClean="0">
                <a:solidFill>
                  <a:srgbClr val="002060"/>
                </a:solidFill>
              </a:rPr>
              <a:t>voorzieningen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13" name="PIJL-OMLAAG 12"/>
          <p:cNvSpPr/>
          <p:nvPr/>
        </p:nvSpPr>
        <p:spPr>
          <a:xfrm rot="10800000">
            <a:off x="7956376" y="4293096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ep 1"/>
          <p:cNvGrpSpPr/>
          <p:nvPr/>
        </p:nvGrpSpPr>
        <p:grpSpPr>
          <a:xfrm>
            <a:off x="144016" y="1133455"/>
            <a:ext cx="8820472" cy="3960440"/>
            <a:chOff x="144016" y="1268760"/>
            <a:chExt cx="8820472" cy="3960440"/>
          </a:xfrm>
        </p:grpSpPr>
        <p:pic>
          <p:nvPicPr>
            <p:cNvPr id="1026" name="Picture 2" descr="C:\Documents and Settings\Boukje&amp;Erik\My Documents\boukje\Omwonende A59\A59-GOL_MvdB_22-06-2014.JPG"/>
            <p:cNvPicPr>
              <a:picLocks noChangeAspect="1" noChangeArrowheads="1"/>
            </p:cNvPicPr>
            <p:nvPr/>
          </p:nvPicPr>
          <p:blipFill>
            <a:blip r:embed="rId2" cstate="print"/>
            <a:srcRect t="11025" r="3538" b="2351"/>
            <a:stretch>
              <a:fillRect/>
            </a:stretch>
          </p:blipFill>
          <p:spPr bwMode="auto">
            <a:xfrm>
              <a:off x="144016" y="1268760"/>
              <a:ext cx="8820472" cy="3960440"/>
            </a:xfrm>
            <a:prstGeom prst="rect">
              <a:avLst/>
            </a:prstGeom>
            <a:noFill/>
          </p:spPr>
        </p:pic>
        <p:pic>
          <p:nvPicPr>
            <p:cNvPr id="7" name="Picture 2" descr="I:\Boukje\Omwonende A59\A59-GOL_MvdB_18-06-2014.JPG"/>
            <p:cNvPicPr>
              <a:picLocks noChangeAspect="1" noChangeArrowheads="1"/>
            </p:cNvPicPr>
            <p:nvPr/>
          </p:nvPicPr>
          <p:blipFill>
            <a:blip r:embed="rId3" cstate="print"/>
            <a:srcRect l="37387" t="65818" r="29121" b="7767"/>
            <a:stretch>
              <a:fillRect/>
            </a:stretch>
          </p:blipFill>
          <p:spPr bwMode="auto">
            <a:xfrm>
              <a:off x="258964" y="1339027"/>
              <a:ext cx="3024336" cy="1008112"/>
            </a:xfrm>
            <a:prstGeom prst="rect">
              <a:avLst/>
            </a:prstGeom>
            <a:noFill/>
          </p:spPr>
        </p:pic>
        <p:sp>
          <p:nvSpPr>
            <p:cNvPr id="10" name="Tekstvak 9"/>
            <p:cNvSpPr txBox="1"/>
            <p:nvPr/>
          </p:nvSpPr>
          <p:spPr>
            <a:xfrm>
              <a:off x="2915816" y="3646765"/>
              <a:ext cx="3600400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Zuidelijk brugdeel (vernieuwd huidig brugdek):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2 rijstroken ri Den Bosch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1 parallelstrook met invoeger ri. Drunen – Den Bosch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7164288" y="4664169"/>
              <a:ext cx="1656184" cy="2769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 algn="ctr">
                <a:spcAft>
                  <a:spcPts val="1200"/>
                </a:spcAft>
              </a:pPr>
              <a:r>
                <a:rPr lang="nl-NL" sz="1200" b="1" dirty="0" smtClean="0">
                  <a:solidFill>
                    <a:schemeClr val="bg1"/>
                  </a:solidFill>
                </a:rPr>
                <a:t>Verlengde spoorlaan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644008" y="1700808"/>
              <a:ext cx="3312368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Noordelijk brugdeel, nieuw aan te leggen: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2 rijstroken ri. Breda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1 parallelstrook met uitvoeger ri. Waalwijk</a:t>
              </a:r>
            </a:p>
          </p:txBody>
        </p:sp>
        <p:sp>
          <p:nvSpPr>
            <p:cNvPr id="14" name="PIJL-OMLAAG 13"/>
            <p:cNvSpPr/>
            <p:nvPr/>
          </p:nvSpPr>
          <p:spPr>
            <a:xfrm>
              <a:off x="5364088" y="2420888"/>
              <a:ext cx="216024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IJL-OMLAAG 14"/>
            <p:cNvSpPr/>
            <p:nvPr/>
          </p:nvSpPr>
          <p:spPr>
            <a:xfrm rot="10800000">
              <a:off x="5364088" y="3212976"/>
              <a:ext cx="216024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251520" y="54868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Waalwijk / Drunen-West </a:t>
            </a:r>
            <a:endParaRPr lang="nl-NL" sz="3000" b="1" dirty="0">
              <a:solidFill>
                <a:srgbClr val="002060"/>
              </a:solidFill>
            </a:endParaRPr>
          </a:p>
        </p:txBody>
      </p:sp>
      <p:sp>
        <p:nvSpPr>
          <p:cNvPr id="16" name="PIJL-OMLAAG 15"/>
          <p:cNvSpPr/>
          <p:nvPr/>
        </p:nvSpPr>
        <p:spPr>
          <a:xfrm rot="10800000">
            <a:off x="8124597" y="4060812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544266" y="5129897"/>
            <a:ext cx="734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Ten noorden van de huidige brug</a:t>
            </a:r>
          </a:p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Voorbereid op toekomst (mogelijk 2x3 rijstroken)</a:t>
            </a:r>
          </a:p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Aanleggen van noodbrug is niet nodig</a:t>
            </a:r>
          </a:p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Brug in plan GOL vervalt en dit wordt de nieuwe brug voor de A59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51520" y="54868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Waalwijk / Drunen-West </a:t>
            </a:r>
            <a:endParaRPr lang="nl-NL" sz="3000" b="1" dirty="0">
              <a:solidFill>
                <a:srgbClr val="002060"/>
              </a:solidFill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144016" y="1133455"/>
            <a:ext cx="8820472" cy="3960440"/>
            <a:chOff x="144016" y="1268760"/>
            <a:chExt cx="8820472" cy="3960440"/>
          </a:xfrm>
        </p:grpSpPr>
        <p:pic>
          <p:nvPicPr>
            <p:cNvPr id="19" name="Picture 2" descr="C:\Documents and Settings\Boukje&amp;Erik\My Documents\boukje\Omwonende A59\A59-GOL_MvdB_22-06-2014.JPG"/>
            <p:cNvPicPr>
              <a:picLocks noChangeAspect="1" noChangeArrowheads="1"/>
            </p:cNvPicPr>
            <p:nvPr/>
          </p:nvPicPr>
          <p:blipFill>
            <a:blip r:embed="rId2" cstate="print"/>
            <a:srcRect t="11025" r="3538" b="2351"/>
            <a:stretch>
              <a:fillRect/>
            </a:stretch>
          </p:blipFill>
          <p:spPr bwMode="auto">
            <a:xfrm>
              <a:off x="144016" y="1268760"/>
              <a:ext cx="8820472" cy="3960440"/>
            </a:xfrm>
            <a:prstGeom prst="rect">
              <a:avLst/>
            </a:prstGeom>
            <a:noFill/>
          </p:spPr>
        </p:pic>
        <p:pic>
          <p:nvPicPr>
            <p:cNvPr id="20" name="Picture 2" descr="I:\Boukje\Omwonende A59\A59-GOL_MvdB_18-06-2014.JPG"/>
            <p:cNvPicPr>
              <a:picLocks noChangeAspect="1" noChangeArrowheads="1"/>
            </p:cNvPicPr>
            <p:nvPr/>
          </p:nvPicPr>
          <p:blipFill>
            <a:blip r:embed="rId3" cstate="print"/>
            <a:srcRect l="37387" t="65818" r="29121" b="7767"/>
            <a:stretch>
              <a:fillRect/>
            </a:stretch>
          </p:blipFill>
          <p:spPr bwMode="auto">
            <a:xfrm>
              <a:off x="258964" y="1339027"/>
              <a:ext cx="3024336" cy="1008112"/>
            </a:xfrm>
            <a:prstGeom prst="rect">
              <a:avLst/>
            </a:prstGeom>
            <a:noFill/>
          </p:spPr>
        </p:pic>
        <p:sp>
          <p:nvSpPr>
            <p:cNvPr id="21" name="Tekstvak 20"/>
            <p:cNvSpPr txBox="1"/>
            <p:nvPr/>
          </p:nvSpPr>
          <p:spPr>
            <a:xfrm>
              <a:off x="2987824" y="3646765"/>
              <a:ext cx="3600400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Zuidelijk brugdeel (vernieuwd huidig brugdek):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2 rijstroken ri Den Bosch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1 parallelstrook met invoeger ri. Drunen – Den Bosch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7164288" y="4664169"/>
              <a:ext cx="1656184" cy="2769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 algn="ctr">
                <a:spcAft>
                  <a:spcPts val="1200"/>
                </a:spcAft>
              </a:pPr>
              <a:r>
                <a:rPr lang="nl-NL" sz="1200" b="1" dirty="0" smtClean="0">
                  <a:solidFill>
                    <a:schemeClr val="bg1"/>
                  </a:solidFill>
                </a:rPr>
                <a:t>Verlengde spoorlaan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4644008" y="1700808"/>
              <a:ext cx="3312368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Noordelijk brugdeel, nieuw aan te leggen: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2 rijstroken ri. Breda</a:t>
              </a:r>
            </a:p>
            <a:p>
              <a:pPr marL="355600" indent="-355600"/>
              <a:r>
                <a:rPr lang="nl-NL" sz="1200" b="1" dirty="0" smtClean="0">
                  <a:solidFill>
                    <a:schemeClr val="bg1"/>
                  </a:solidFill>
                </a:rPr>
                <a:t>1 parallelstrook met uitvoeger ri. Waalwijk</a:t>
              </a:r>
            </a:p>
          </p:txBody>
        </p:sp>
        <p:sp>
          <p:nvSpPr>
            <p:cNvPr id="24" name="PIJL-OMLAAG 23"/>
            <p:cNvSpPr/>
            <p:nvPr/>
          </p:nvSpPr>
          <p:spPr>
            <a:xfrm>
              <a:off x="5364088" y="2420888"/>
              <a:ext cx="216024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IJL-OMLAAG 24"/>
            <p:cNvSpPr/>
            <p:nvPr/>
          </p:nvSpPr>
          <p:spPr>
            <a:xfrm rot="10800000">
              <a:off x="5364088" y="3212976"/>
              <a:ext cx="216024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144016" y="5045114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Burg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3" name="PIJL-OMLAAG 12"/>
          <p:cNvSpPr/>
          <p:nvPr/>
        </p:nvSpPr>
        <p:spPr>
          <a:xfrm rot="10800000">
            <a:off x="8027471" y="4060812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2" y="548680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Waalwijk / Drunen-West</a:t>
            </a:r>
            <a:endParaRPr lang="nl-NL" sz="3000" b="1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532399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toename verkeer in woonwijken Waalwijk en Drunen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versnippering en aantasting landschap Drunen – Waalwijk (Overlaat)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spaghettistructuur/ labyrint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nieuwe randweg door de Baardwijkse Overlaat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13454" y="3716447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extra belasting Overlaatweg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Kortere en rechtstreekse routes 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Vervallen van onvolwaardige toe- en afritten A59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Betere doorstroming A59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onacceptabele CO2 uitstoot in de woonkernen </a:t>
            </a:r>
          </a:p>
        </p:txBody>
      </p:sp>
      <p:pic>
        <p:nvPicPr>
          <p:cNvPr id="17412" name="Picture 4" descr="http://www.pindarcreative.co.uk/image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2" y="3651699"/>
            <a:ext cx="2200243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6336704" cy="62036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</a:t>
            </a:r>
            <a:r>
              <a:rPr lang="nl-NL" sz="2800" b="1" dirty="0" err="1" smtClean="0">
                <a:solidFill>
                  <a:srgbClr val="002060"/>
                </a:solidFill>
                <a:ea typeface="+mj-ea"/>
                <a:cs typeface="+mj-cs"/>
              </a:rPr>
              <a:t>Baardwijkse</a:t>
            </a:r>
            <a:r>
              <a:rPr lang="nl-NL" sz="2800" b="1" dirty="0" smtClean="0">
                <a:solidFill>
                  <a:srgbClr val="002060"/>
                </a:solidFill>
                <a:ea typeface="+mj-ea"/>
                <a:cs typeface="+mj-cs"/>
              </a:rPr>
              <a:t> Overlaat</a:t>
            </a:r>
            <a:endParaRPr lang="nl-N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244408" cy="537159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51520" y="54868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</a:t>
            </a:r>
            <a:r>
              <a:rPr lang="nl-NL" sz="3000" b="1" dirty="0" err="1" smtClean="0">
                <a:solidFill>
                  <a:srgbClr val="002060"/>
                </a:solidFill>
                <a:ea typeface="+mj-ea"/>
                <a:cs typeface="+mj-cs"/>
              </a:rPr>
              <a:t>Baardwijkse</a:t>
            </a:r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 Overlaat</a:t>
            </a:r>
            <a:endParaRPr lang="nl-NL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539552" y="1532399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toename verkeer en sluipverkeer vanuit Waalwijk in woonwijken Drunen. 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Kortere en rechtstreekse routes naar </a:t>
            </a:r>
            <a:r>
              <a:rPr lang="nl-NL" dirty="0" smtClean="0">
                <a:solidFill>
                  <a:srgbClr val="002060"/>
                </a:solidFill>
              </a:rPr>
              <a:t>A59. ( geen 2,2 kilometer extra omrijden 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aanpassingen van de Overlaatweg door minder verkeer. ( kostenbesparing 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2 rotonden dicht bij elkaar op de Overlaatweg ( verkeer veiligheid !!! ) 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geluidswerende maatregelen voor de Molensteeg, Statenlaan, de Watertorens ( 100 woningen </a:t>
            </a:r>
            <a:r>
              <a:rPr lang="nl-NL" dirty="0">
                <a:solidFill>
                  <a:srgbClr val="002060"/>
                </a:solidFill>
              </a:rPr>
              <a:t>) Laan van </a:t>
            </a:r>
            <a:r>
              <a:rPr lang="nl-NL" dirty="0" smtClean="0">
                <a:solidFill>
                  <a:srgbClr val="002060"/>
                </a:solidFill>
              </a:rPr>
              <a:t>Somalië.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planschade vergoeding ( kosten besparing ).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Door opwaardering van de EVZ/EVS aan de </a:t>
            </a:r>
            <a:r>
              <a:rPr lang="nl-NL" dirty="0" err="1" smtClean="0">
                <a:solidFill>
                  <a:srgbClr val="002060"/>
                </a:solidFill>
              </a:rPr>
              <a:t>Heidijk</a:t>
            </a:r>
            <a:r>
              <a:rPr lang="nl-NL" dirty="0" smtClean="0">
                <a:solidFill>
                  <a:srgbClr val="002060"/>
                </a:solidFill>
              </a:rPr>
              <a:t> een veel logischer verbinding met de </a:t>
            </a:r>
            <a:r>
              <a:rPr lang="nl-NL" dirty="0" err="1" smtClean="0">
                <a:solidFill>
                  <a:srgbClr val="002060"/>
                </a:solidFill>
              </a:rPr>
              <a:t>Elshoutse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Wielen.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Geen </a:t>
            </a:r>
            <a:r>
              <a:rPr lang="nl-NL" dirty="0">
                <a:solidFill>
                  <a:srgbClr val="002060"/>
                </a:solidFill>
              </a:rPr>
              <a:t>onacceptabele CO2 uitstoot in de </a:t>
            </a:r>
            <a:r>
              <a:rPr lang="nl-NL" dirty="0" smtClean="0">
                <a:solidFill>
                  <a:srgbClr val="002060"/>
                </a:solidFill>
              </a:rPr>
              <a:t>woonkernen. / Een schonere en gezondere leefomgeving in Drunen West / minder aantasting van het natura 2000 gebied</a:t>
            </a:r>
            <a:endParaRPr lang="nl-NL" sz="2000" dirty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endParaRPr lang="nl-NL" sz="2000" dirty="0" smtClean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54868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</a:t>
            </a:r>
            <a:r>
              <a:rPr lang="nl-NL" sz="3000" b="1" dirty="0" err="1" smtClean="0">
                <a:solidFill>
                  <a:srgbClr val="002060"/>
                </a:solidFill>
                <a:ea typeface="+mj-ea"/>
                <a:cs typeface="+mj-cs"/>
              </a:rPr>
              <a:t>Baardwijkse</a:t>
            </a:r>
            <a:r>
              <a:rPr lang="nl-NL" sz="3000" b="1" dirty="0" smtClean="0">
                <a:solidFill>
                  <a:srgbClr val="002060"/>
                </a:solidFill>
                <a:ea typeface="+mj-ea"/>
                <a:cs typeface="+mj-cs"/>
              </a:rPr>
              <a:t> Overlaat</a:t>
            </a:r>
            <a:endParaRPr lang="nl-NL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Vlijmen (afslag 44 / 45) </a:t>
            </a:r>
            <a:endParaRPr lang="nl-NL" sz="3200" b="1" dirty="0">
              <a:solidFill>
                <a:srgbClr val="00206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5075" b="1807"/>
          <a:stretch/>
        </p:blipFill>
        <p:spPr>
          <a:xfrm>
            <a:off x="251518" y="1268757"/>
            <a:ext cx="8646664" cy="39441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544266" y="5129897"/>
            <a:ext cx="7348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Behouden van viaduct afslag </a:t>
            </a:r>
            <a:r>
              <a:rPr lang="nl-NL" sz="2000" dirty="0" smtClean="0">
                <a:solidFill>
                  <a:srgbClr val="002060"/>
                </a:solidFill>
              </a:rPr>
              <a:t>44; oprit voor verkeer </a:t>
            </a:r>
            <a:r>
              <a:rPr lang="nl-NL" sz="2000" dirty="0" smtClean="0">
                <a:solidFill>
                  <a:srgbClr val="002060"/>
                </a:solidFill>
              </a:rPr>
              <a:t>vanuit centrum Vlijmen </a:t>
            </a:r>
            <a:r>
              <a:rPr lang="nl-NL" sz="2000" dirty="0" smtClean="0">
                <a:solidFill>
                  <a:srgbClr val="002060"/>
                </a:solidFill>
              </a:rPr>
              <a:t>EN vanaf </a:t>
            </a:r>
            <a:r>
              <a:rPr lang="nl-NL" sz="2000" dirty="0" err="1" smtClean="0">
                <a:solidFill>
                  <a:srgbClr val="002060"/>
                </a:solidFill>
              </a:rPr>
              <a:t>Vendreef</a:t>
            </a:r>
            <a:r>
              <a:rPr lang="nl-NL" sz="2000" dirty="0" smtClean="0">
                <a:solidFill>
                  <a:srgbClr val="002060"/>
                </a:solidFill>
              </a:rPr>
              <a:t>/Nassaulaan naar </a:t>
            </a:r>
            <a:r>
              <a:rPr lang="nl-NL" sz="2000" dirty="0" smtClean="0">
                <a:solidFill>
                  <a:srgbClr val="002060"/>
                </a:solidFill>
              </a:rPr>
              <a:t>de A59 te </a:t>
            </a:r>
            <a:r>
              <a:rPr lang="nl-NL" sz="2000" dirty="0" smtClean="0">
                <a:solidFill>
                  <a:srgbClr val="002060"/>
                </a:solidFill>
              </a:rPr>
              <a:t>geleiden</a:t>
            </a:r>
            <a:r>
              <a:rPr lang="nl-NL" sz="2000" dirty="0" smtClean="0">
                <a:solidFill>
                  <a:srgbClr val="002060"/>
                </a:solidFill>
              </a:rPr>
              <a:t>.</a:t>
            </a:r>
            <a:endParaRPr lang="nl-N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pindarcreative.co.uk/image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89" y="3717032"/>
            <a:ext cx="1909099" cy="206182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39552" y="54868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</a:rPr>
              <a:t>Voordeel </a:t>
            </a:r>
            <a:r>
              <a:rPr lang="nl-NL" sz="3200" b="1" dirty="0" smtClean="0">
                <a:solidFill>
                  <a:srgbClr val="002060"/>
                </a:solidFill>
              </a:rPr>
              <a:t>alternatief plan : </a:t>
            </a:r>
            <a:r>
              <a:rPr lang="nl-NL" sz="3200" b="1" dirty="0">
                <a:solidFill>
                  <a:srgbClr val="002060"/>
                </a:solidFill>
              </a:rPr>
              <a:t>Vlijmen (afslag 44 / 45)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9552" y="980728"/>
            <a:ext cx="83529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verplaatsing van het probleem van de Akker naar de woonwijken van de Vijfhoeven. Per saldo lost dit niets op!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gelijkvloerse verkeersafwikkeling met stoplichten bij de nieuwe afslag 45. Dit geeft verkeersproblemen voor Vlijmen </a:t>
            </a:r>
            <a:r>
              <a:rPr lang="nl-NL" sz="1600" dirty="0" smtClean="0">
                <a:solidFill>
                  <a:srgbClr val="002060"/>
                </a:solidFill>
              </a:rPr>
              <a:t>(zie vergelijkbaar voorbeeld aan de andere kant van Den Bosch; </a:t>
            </a:r>
            <a:r>
              <a:rPr lang="nl-NL" sz="1600" dirty="0">
                <a:solidFill>
                  <a:srgbClr val="002060"/>
                </a:solidFill>
              </a:rPr>
              <a:t>ter hoogte van afslag </a:t>
            </a:r>
            <a:r>
              <a:rPr lang="nl-NL" sz="1600" dirty="0" smtClean="0">
                <a:solidFill>
                  <a:srgbClr val="002060"/>
                </a:solidFill>
              </a:rPr>
              <a:t>Tilburg/ centrum en Randweg </a:t>
            </a:r>
            <a:r>
              <a:rPr lang="nl-NL" sz="1600" dirty="0">
                <a:solidFill>
                  <a:srgbClr val="002060"/>
                </a:solidFill>
              </a:rPr>
              <a:t>Den Bosch </a:t>
            </a:r>
            <a:r>
              <a:rPr lang="nl-NL" sz="1600" dirty="0" smtClean="0">
                <a:solidFill>
                  <a:srgbClr val="002060"/>
                </a:solidFill>
              </a:rPr>
              <a:t>om de </a:t>
            </a:r>
            <a:r>
              <a:rPr lang="nl-NL" sz="1600" dirty="0">
                <a:solidFill>
                  <a:srgbClr val="002060"/>
                </a:solidFill>
              </a:rPr>
              <a:t>A2 richting </a:t>
            </a:r>
            <a:r>
              <a:rPr lang="nl-NL" sz="1600" dirty="0" smtClean="0">
                <a:solidFill>
                  <a:srgbClr val="002060"/>
                </a:solidFill>
              </a:rPr>
              <a:t>Eindhoven op te komen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3147508"/>
            <a:ext cx="75243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Door openhouden oprit44 blijft Vlijmen Oost en </a:t>
            </a:r>
            <a:r>
              <a:rPr lang="nl-NL" dirty="0" err="1" smtClean="0">
                <a:solidFill>
                  <a:srgbClr val="002060"/>
                </a:solidFill>
              </a:rPr>
              <a:t>Zuid-Oost</a:t>
            </a:r>
            <a:r>
              <a:rPr lang="nl-NL" dirty="0" smtClean="0">
                <a:solidFill>
                  <a:srgbClr val="002060"/>
                </a:solidFill>
              </a:rPr>
              <a:t> een weg vinden naar de A59, ZONDER door het centrum te moeten rijden naar een andere ontsluitingsweg.</a:t>
            </a:r>
            <a:endParaRPr lang="nl-NL" dirty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Via afslag 45 kunnen de woonkernen van de Vijfhoeven en het Centrum bereikt worden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Tuinbouwweg laten aansluiten op het “Ei van Drunen” via de N267 en de A59om Vlijmen aan de bovenkant te kunnen </a:t>
            </a:r>
            <a:r>
              <a:rPr lang="nl-NL" dirty="0" smtClean="0">
                <a:solidFill>
                  <a:srgbClr val="002060"/>
                </a:solidFill>
              </a:rPr>
              <a:t>ontsluiten</a:t>
            </a: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Afslag 43 (</a:t>
            </a:r>
            <a:r>
              <a:rPr lang="nl-NL" sz="3200" b="1" dirty="0" err="1" smtClean="0">
                <a:solidFill>
                  <a:srgbClr val="002060"/>
                </a:solidFill>
                <a:ea typeface="+mj-ea"/>
                <a:cs typeface="+mj-cs"/>
              </a:rPr>
              <a:t>Wolput</a:t>
            </a:r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)</a:t>
            </a:r>
            <a:endParaRPr lang="nl-NL" sz="3200" b="1" dirty="0">
              <a:solidFill>
                <a:srgbClr val="00206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6609" r="6251" b="7897"/>
          <a:stretch/>
        </p:blipFill>
        <p:spPr>
          <a:xfrm>
            <a:off x="251491" y="1268751"/>
            <a:ext cx="8624568" cy="35503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4266" y="5129897"/>
            <a:ext cx="7348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Afrit Nieuwkuijk vanuit Den Bosch afsluiten en doorsturen naar afslag 42/ het Ei van Drunen</a:t>
            </a:r>
          </a:p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Andere op-/ afritten afslag 43 blijven open</a:t>
            </a:r>
          </a:p>
        </p:txBody>
      </p:sp>
    </p:spTree>
    <p:extLst>
      <p:ext uri="{BB962C8B-B14F-4D97-AF65-F5344CB8AC3E}">
        <p14:creationId xmlns:p14="http://schemas.microsoft.com/office/powerpoint/2010/main" val="16536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2" y="54868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</a:rPr>
              <a:t>Voordeel </a:t>
            </a:r>
            <a:r>
              <a:rPr lang="nl-NL" sz="3200" b="1" dirty="0" smtClean="0">
                <a:solidFill>
                  <a:srgbClr val="002060"/>
                </a:solidFill>
              </a:rPr>
              <a:t>alternatief plan: Afslag 43 (</a:t>
            </a:r>
            <a:r>
              <a:rPr lang="nl-NL" sz="3200" b="1" dirty="0" err="1" smtClean="0">
                <a:solidFill>
                  <a:srgbClr val="002060"/>
                </a:solidFill>
              </a:rPr>
              <a:t>Wolput</a:t>
            </a:r>
            <a:r>
              <a:rPr lang="nl-NL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7412" name="Picture 4" descr="http://www.pindarcreative.co.uk/image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762636"/>
            <a:ext cx="2200243" cy="237626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619672" y="2821573"/>
            <a:ext cx="75243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Betere verkeersafwikkeling voor de </a:t>
            </a:r>
            <a:r>
              <a:rPr lang="nl-NL" sz="2000" dirty="0" err="1" smtClean="0">
                <a:solidFill>
                  <a:srgbClr val="002060"/>
                </a:solidFill>
              </a:rPr>
              <a:t>Wolput</a:t>
            </a:r>
            <a:r>
              <a:rPr lang="nl-NL" sz="2000" dirty="0" smtClean="0">
                <a:solidFill>
                  <a:srgbClr val="002060"/>
                </a:solidFill>
              </a:rPr>
              <a:t> door de afrit Nieuwkuijk (afslag 43) af te sluiten. Nieuwe afrit wordt afslag 42/ het Ei van Drunen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Aansluiten van de Tuinbouwweg op het Ei van Drunen maakt verkeersafwikkeling industrieterreinen en nieuwe/ bestaande woonwijken </a:t>
            </a:r>
            <a:r>
              <a:rPr lang="nl-NL" sz="2000" dirty="0" smtClean="0">
                <a:solidFill>
                  <a:srgbClr val="002060"/>
                </a:solidFill>
              </a:rPr>
              <a:t>mogelijk, tevens via </a:t>
            </a:r>
            <a:r>
              <a:rPr lang="nl-NL" sz="2000" dirty="0" err="1" smtClean="0">
                <a:solidFill>
                  <a:srgbClr val="002060"/>
                </a:solidFill>
              </a:rPr>
              <a:t>parallelstructur</a:t>
            </a:r>
            <a:r>
              <a:rPr lang="nl-NL" sz="2000" dirty="0" smtClean="0">
                <a:solidFill>
                  <a:srgbClr val="002060"/>
                </a:solidFill>
              </a:rPr>
              <a:t> het bereiken van Vliedberg.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Op- en afrit </a:t>
            </a:r>
            <a:r>
              <a:rPr lang="nl-NL" sz="2000" dirty="0" smtClean="0">
                <a:solidFill>
                  <a:srgbClr val="002060"/>
                </a:solidFill>
              </a:rPr>
              <a:t>van afslag 43 blijft wel open aan de zuid zijde om de verkeersafwikkeling naar Den Bosch en Waalwijk te regelen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Het verkeer vanuit de kern </a:t>
            </a:r>
            <a:r>
              <a:rPr lang="nl-NL" sz="2000" dirty="0" smtClean="0">
                <a:solidFill>
                  <a:srgbClr val="002060"/>
                </a:solidFill>
              </a:rPr>
              <a:t>Vlijmen </a:t>
            </a:r>
            <a:r>
              <a:rPr lang="nl-NL" sz="2000" dirty="0" smtClean="0">
                <a:solidFill>
                  <a:srgbClr val="002060"/>
                </a:solidFill>
              </a:rPr>
              <a:t>kan dan aan twee kanten het dorp verlaten.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1520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De stichting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71599" y="1604947"/>
            <a:ext cx="79208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nl-NL" sz="2000" b="1" u="sng" dirty="0" smtClean="0">
                <a:solidFill>
                  <a:srgbClr val="002060"/>
                </a:solidFill>
              </a:rPr>
              <a:t>Wie zijn wij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Opgericht in 2014 op initiatief van verschillende bewonersgroepen in Heusden/ Drunen/ Vlijmen/ Waalwijk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Er waren duidelijke parallellen/overeenkomsten en zorgen tussen de verschillende bewonersgroepen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Besloten is om gezamenlijk verder op te trekken in de vorm van een </a:t>
            </a:r>
            <a:r>
              <a:rPr lang="nl-NL" sz="2000" dirty="0">
                <a:solidFill>
                  <a:srgbClr val="002060"/>
                </a:solidFill>
              </a:rPr>
              <a:t>s</a:t>
            </a:r>
            <a:r>
              <a:rPr lang="nl-NL" sz="2000" dirty="0" smtClean="0">
                <a:solidFill>
                  <a:srgbClr val="002060"/>
                </a:solidFill>
              </a:rPr>
              <a:t>tichting 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De stichting ontvangt voor haar </a:t>
            </a:r>
            <a:r>
              <a:rPr lang="nl-NL" sz="2000" dirty="0">
                <a:solidFill>
                  <a:srgbClr val="002060"/>
                </a:solidFill>
              </a:rPr>
              <a:t>plannen inmiddels steun van </a:t>
            </a:r>
            <a:r>
              <a:rPr lang="nl-NL" sz="2000" dirty="0" smtClean="0">
                <a:solidFill>
                  <a:srgbClr val="002060"/>
                </a:solidFill>
              </a:rPr>
              <a:t>ruim </a:t>
            </a:r>
            <a:r>
              <a:rPr lang="nl-NL" sz="2000" u="sng" dirty="0" smtClean="0">
                <a:solidFill>
                  <a:srgbClr val="002060"/>
                </a:solidFill>
              </a:rPr>
              <a:t>1.600 bewoners </a:t>
            </a:r>
            <a:r>
              <a:rPr lang="nl-NL" sz="2000" dirty="0" smtClean="0">
                <a:solidFill>
                  <a:srgbClr val="002060"/>
                </a:solidFill>
              </a:rPr>
              <a:t>in het gehele GOL-gebied!</a:t>
            </a:r>
            <a:endParaRPr lang="nl-NL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544266" y="5129897"/>
            <a:ext cx="734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Groen: hoge snelheidsfietspad</a:t>
            </a:r>
          </a:p>
          <a:p>
            <a:pPr marL="355600" indent="-355600"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Rood: </a:t>
            </a:r>
            <a:r>
              <a:rPr lang="nl-NL" sz="2000" dirty="0">
                <a:solidFill>
                  <a:srgbClr val="002060"/>
                </a:solidFill>
              </a:rPr>
              <a:t>extra </a:t>
            </a:r>
            <a:r>
              <a:rPr lang="nl-NL" sz="2000" dirty="0" smtClean="0">
                <a:solidFill>
                  <a:srgbClr val="002060"/>
                </a:solidFill>
              </a:rPr>
              <a:t>aan te leggen ontsluitingsweg </a:t>
            </a:r>
            <a:r>
              <a:rPr lang="nl-NL" sz="2000" dirty="0">
                <a:solidFill>
                  <a:srgbClr val="002060"/>
                </a:solidFill>
              </a:rPr>
              <a:t>ter hoogte van de </a:t>
            </a:r>
            <a:r>
              <a:rPr lang="nl-NL" sz="2000" dirty="0" err="1" smtClean="0">
                <a:solidFill>
                  <a:srgbClr val="002060"/>
                </a:solidFill>
              </a:rPr>
              <a:t>Vendreef</a:t>
            </a:r>
            <a:r>
              <a:rPr lang="nl-NL" sz="2000" dirty="0" smtClean="0">
                <a:solidFill>
                  <a:srgbClr val="002060"/>
                </a:solidFill>
              </a:rPr>
              <a:t>/ Kennedybrug, laten aansluiten op </a:t>
            </a:r>
            <a:r>
              <a:rPr lang="nl-NL" sz="2000" dirty="0">
                <a:solidFill>
                  <a:srgbClr val="002060"/>
                </a:solidFill>
              </a:rPr>
              <a:t>de reeds bestaande oprit </a:t>
            </a:r>
            <a:r>
              <a:rPr lang="nl-NL" sz="2000" dirty="0" smtClean="0">
                <a:solidFill>
                  <a:srgbClr val="002060"/>
                </a:solidFill>
              </a:rPr>
              <a:t>44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Voordeel alternatief plan: Parallelweg west / oost</a:t>
            </a:r>
            <a:endParaRPr lang="nl-NL" sz="3200" b="1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4" b="8725"/>
          <a:stretch/>
        </p:blipFill>
        <p:spPr bwMode="auto">
          <a:xfrm>
            <a:off x="251520" y="1700808"/>
            <a:ext cx="8647731" cy="311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6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2" y="54868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</a:rPr>
              <a:t>Voordeel alternatief plan: Parallelweg west / oost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9552" y="12946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financiële middelen voor fase II, ontsluiting via parallelstructuur vervalt.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23728" y="1844824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De bedachte </a:t>
            </a:r>
            <a:r>
              <a:rPr lang="nl-NL" sz="2000" dirty="0" err="1" smtClean="0">
                <a:solidFill>
                  <a:srgbClr val="002060"/>
                </a:solidFill>
              </a:rPr>
              <a:t>parallestructuur</a:t>
            </a:r>
            <a:r>
              <a:rPr lang="nl-NL" sz="2000" dirty="0" smtClean="0">
                <a:solidFill>
                  <a:srgbClr val="002060"/>
                </a:solidFill>
              </a:rPr>
              <a:t> levert HIER per saldo niets op.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Verkeersafwikkeling goedkoper </a:t>
            </a:r>
            <a:r>
              <a:rPr lang="nl-NL" sz="2000" dirty="0" smtClean="0">
                <a:solidFill>
                  <a:srgbClr val="002060"/>
                </a:solidFill>
              </a:rPr>
              <a:t>en </a:t>
            </a:r>
            <a:r>
              <a:rPr lang="nl-NL" sz="2000" dirty="0" err="1" smtClean="0">
                <a:solidFill>
                  <a:srgbClr val="002060"/>
                </a:solidFill>
              </a:rPr>
              <a:t>effciecienter</a:t>
            </a:r>
            <a:r>
              <a:rPr lang="nl-NL" sz="2000" dirty="0" smtClean="0">
                <a:solidFill>
                  <a:srgbClr val="002060"/>
                </a:solidFill>
              </a:rPr>
              <a:t> door </a:t>
            </a:r>
            <a:r>
              <a:rPr lang="nl-NL" sz="2000" b="1" u="sng" dirty="0" smtClean="0">
                <a:solidFill>
                  <a:srgbClr val="002060"/>
                </a:solidFill>
              </a:rPr>
              <a:t>op</a:t>
            </a:r>
            <a:r>
              <a:rPr lang="nl-NL" sz="2000" b="1" u="sng" dirty="0" smtClean="0">
                <a:solidFill>
                  <a:srgbClr val="002060"/>
                </a:solidFill>
              </a:rPr>
              <a:t>rit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b="1" dirty="0" smtClean="0">
                <a:solidFill>
                  <a:srgbClr val="002060"/>
                </a:solidFill>
              </a:rPr>
              <a:t>44 </a:t>
            </a:r>
            <a:r>
              <a:rPr lang="nl-NL" sz="2000" dirty="0" smtClean="0">
                <a:solidFill>
                  <a:srgbClr val="002060"/>
                </a:solidFill>
              </a:rPr>
              <a:t>naar de A59 toe open te </a:t>
            </a:r>
            <a:r>
              <a:rPr lang="nl-NL" sz="2000" dirty="0" smtClean="0">
                <a:solidFill>
                  <a:srgbClr val="002060"/>
                </a:solidFill>
              </a:rPr>
              <a:t>houden ter </a:t>
            </a:r>
            <a:r>
              <a:rPr lang="nl-NL" sz="2000" dirty="0" err="1" smtClean="0">
                <a:solidFill>
                  <a:srgbClr val="002060"/>
                </a:solidFill>
              </a:rPr>
              <a:t>onstluiting</a:t>
            </a:r>
            <a:r>
              <a:rPr lang="nl-NL" sz="2000" dirty="0" smtClean="0">
                <a:solidFill>
                  <a:srgbClr val="002060"/>
                </a:solidFill>
              </a:rPr>
              <a:t> van Vlijmen aan Oost- en Zuidoostkant.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Aanleggen extra ontsluitingsweg ter hoogte van de </a:t>
            </a:r>
            <a:r>
              <a:rPr lang="nl-NL" sz="2000" dirty="0" err="1" smtClean="0">
                <a:solidFill>
                  <a:srgbClr val="002060"/>
                </a:solidFill>
              </a:rPr>
              <a:t>Vendreef</a:t>
            </a:r>
            <a:r>
              <a:rPr lang="nl-NL" sz="2000" dirty="0" smtClean="0">
                <a:solidFill>
                  <a:srgbClr val="002060"/>
                </a:solidFill>
              </a:rPr>
              <a:t>/ Kennedybrug en laten aansluiten op huidige    </a:t>
            </a:r>
            <a:r>
              <a:rPr lang="nl-NL" sz="2000" b="1" u="sng" dirty="0" smtClean="0">
                <a:solidFill>
                  <a:srgbClr val="002060"/>
                </a:solidFill>
              </a:rPr>
              <a:t>afrit</a:t>
            </a:r>
            <a:r>
              <a:rPr lang="nl-NL" sz="2000" dirty="0" smtClean="0">
                <a:solidFill>
                  <a:srgbClr val="002060"/>
                </a:solidFill>
              </a:rPr>
              <a:t> 44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Af</a:t>
            </a:r>
            <a:r>
              <a:rPr lang="nl-NL" sz="2000" dirty="0" smtClean="0">
                <a:solidFill>
                  <a:srgbClr val="002060"/>
                </a:solidFill>
              </a:rPr>
              <a:t>rit </a:t>
            </a:r>
            <a:r>
              <a:rPr lang="nl-NL" sz="2000" dirty="0" smtClean="0">
                <a:solidFill>
                  <a:srgbClr val="002060"/>
                </a:solidFill>
              </a:rPr>
              <a:t>van afslag 44 (ten noorden A59</a:t>
            </a:r>
            <a:r>
              <a:rPr lang="nl-NL" sz="2000" dirty="0" smtClean="0">
                <a:solidFill>
                  <a:srgbClr val="002060"/>
                </a:solidFill>
              </a:rPr>
              <a:t>) afsluiten, </a:t>
            </a:r>
            <a:r>
              <a:rPr lang="nl-NL" sz="2000" dirty="0" smtClean="0">
                <a:solidFill>
                  <a:srgbClr val="002060"/>
                </a:solidFill>
              </a:rPr>
              <a:t>behoudens </a:t>
            </a:r>
            <a:r>
              <a:rPr lang="nl-NL" sz="2000" dirty="0" smtClean="0">
                <a:solidFill>
                  <a:srgbClr val="002060"/>
                </a:solidFill>
              </a:rPr>
              <a:t>openbaarvervoer- busverkeer.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Langs parallelstructuur aanleggen van hoge </a:t>
            </a:r>
            <a:r>
              <a:rPr lang="nl-NL" sz="2000" dirty="0" smtClean="0">
                <a:solidFill>
                  <a:srgbClr val="002060"/>
                </a:solidFill>
              </a:rPr>
              <a:t>snelheidsfietspad</a:t>
            </a:r>
          </a:p>
        </p:txBody>
      </p:sp>
      <p:pic>
        <p:nvPicPr>
          <p:cNvPr id="17412" name="Picture 4" descr="http://www.pindarcreative.co.uk/image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8" y="3207462"/>
            <a:ext cx="2200243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4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2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Alternatieve plannen, </a:t>
            </a:r>
            <a:r>
              <a:rPr lang="nl-NL" sz="3200" b="1" dirty="0" smtClean="0">
                <a:solidFill>
                  <a:srgbClr val="FF0000"/>
                </a:solidFill>
                <a:ea typeface="+mj-ea"/>
                <a:cs typeface="+mj-cs"/>
              </a:rPr>
              <a:t>passen Beter</a:t>
            </a:r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!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628800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Sluiten aan bij de structuurvisie GOL (parallelstructuur)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Handhaving en uitbreiding uitstraling van de </a:t>
            </a:r>
            <a:r>
              <a:rPr lang="nl-NL" sz="2000" dirty="0" err="1" smtClean="0">
                <a:solidFill>
                  <a:srgbClr val="002060"/>
                </a:solidFill>
              </a:rPr>
              <a:t>Baardwijkse</a:t>
            </a:r>
            <a:r>
              <a:rPr lang="nl-NL" sz="2000" dirty="0" smtClean="0">
                <a:solidFill>
                  <a:srgbClr val="002060"/>
                </a:solidFill>
              </a:rPr>
              <a:t> Overlaat, De </a:t>
            </a:r>
            <a:r>
              <a:rPr lang="nl-NL" sz="2000" dirty="0" err="1" smtClean="0">
                <a:solidFill>
                  <a:srgbClr val="002060"/>
                </a:solidFill>
              </a:rPr>
              <a:t>Gemeint</a:t>
            </a:r>
            <a:r>
              <a:rPr lang="nl-NL" sz="2000" dirty="0" smtClean="0">
                <a:solidFill>
                  <a:srgbClr val="002060"/>
                </a:solidFill>
              </a:rPr>
              <a:t> en De </a:t>
            </a:r>
            <a:r>
              <a:rPr lang="nl-NL" sz="2000" dirty="0" err="1" smtClean="0">
                <a:solidFill>
                  <a:srgbClr val="002060"/>
                </a:solidFill>
              </a:rPr>
              <a:t>Beissertpolder</a:t>
            </a:r>
            <a:r>
              <a:rPr lang="nl-NL" sz="2000" dirty="0" smtClean="0">
                <a:solidFill>
                  <a:srgbClr val="002060"/>
                </a:solidFill>
              </a:rPr>
              <a:t> (Vlijmen)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Betere en bredere ecologische verbindingszones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Breed draagvlak bij bewoners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Minder aantasting van leefmilieu en geluidbelasting voor bewoners         (zie rapport Provinciale Raad Gezondheid – nov. 2013, Provincie NB )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Kosten worden over langere termijn afgeschreven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Biedt mogelijkheden tot herziening van kostenverdeling tussen partijen</a:t>
            </a:r>
          </a:p>
          <a:p>
            <a:pPr indent="6350" algn="ctr">
              <a:spcAft>
                <a:spcPts val="1200"/>
              </a:spcAft>
            </a:pPr>
            <a:r>
              <a:rPr lang="nl-NL" sz="2000" dirty="0" smtClean="0">
                <a:solidFill>
                  <a:srgbClr val="FF0000"/>
                </a:solidFill>
              </a:rPr>
              <a:t>Toekomstbestendigheid van alle deelplannen van het GOL </a:t>
            </a:r>
          </a:p>
          <a:p>
            <a:pPr indent="6350" algn="ctr">
              <a:spcAft>
                <a:spcPts val="1200"/>
              </a:spcAft>
            </a:pPr>
            <a:r>
              <a:rPr lang="nl-NL" sz="2000" dirty="0">
                <a:solidFill>
                  <a:srgbClr val="FF0000"/>
                </a:solidFill>
              </a:rPr>
              <a:t>z</a:t>
            </a:r>
            <a:r>
              <a:rPr lang="nl-NL" sz="2000" dirty="0" smtClean="0">
                <a:solidFill>
                  <a:srgbClr val="FF0000"/>
                </a:solidFill>
              </a:rPr>
              <a:t>ijn op een betere manier gewaarborgd!</a:t>
            </a: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47564" y="1484784"/>
            <a:ext cx="6760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Voortzetting van de huidige GOL plannen is o.i. korte termijnvisie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Investering van 100 miljoen weegt niet op tegen de “bedachte” voordelen</a:t>
            </a:r>
          </a:p>
          <a:p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Huidige GOL plannen leiden tot procedures en weerstand bij veel burgers en omwonenden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Er zijn meerdere, duurzame alternatieven beschikbaar, die een volwaardige kans verdienen om samen met burgers en omwonenden uit gewerkt te worden!</a:t>
            </a:r>
            <a:endParaRPr lang="nl-NL" sz="2400" b="1" dirty="0" smtClean="0">
              <a:solidFill>
                <a:srgbClr val="FF0000"/>
              </a:solidFill>
            </a:endParaRPr>
          </a:p>
        </p:txBody>
      </p:sp>
      <p:pic>
        <p:nvPicPr>
          <p:cNvPr id="15362" name="Picture 2" descr="http://schoonmaakjournaal.nl/wp-content/uploads/2012/03/overleg-stock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256" y="4581714"/>
            <a:ext cx="1735744" cy="1700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539552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Samenvattend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11560" y="2060848"/>
            <a:ext cx="5624982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Burgerparticipatie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Neem alternatieven serieus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Burgers kennen de huidige situatie ter plaatse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Wees bereid om de huidige plannen nog eens kritisch tegen het licht te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Werk samen met de </a:t>
            </a:r>
            <a:r>
              <a:rPr lang="nl-NL" sz="2000" b="1" dirty="0">
                <a:solidFill>
                  <a:srgbClr val="FF0000"/>
                </a:solidFill>
              </a:rPr>
              <a:t>bewoners </a:t>
            </a:r>
            <a:r>
              <a:rPr lang="nl-NL" sz="2000" b="1" dirty="0" smtClean="0">
                <a:solidFill>
                  <a:srgbClr val="FF0000"/>
                </a:solidFill>
              </a:rPr>
              <a:t>alternatieven uit</a:t>
            </a:r>
          </a:p>
        </p:txBody>
      </p:sp>
      <p:pic>
        <p:nvPicPr>
          <p:cNvPr id="1027" name="Picture 3" descr="I:\Boukje\Omwonende A59\omleiding_58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542" y="4509120"/>
            <a:ext cx="2907458" cy="1872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539552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ea typeface="+mj-ea"/>
                <a:cs typeface="+mj-cs"/>
              </a:rPr>
              <a:t>Samenwerken, hand-in-hand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691680" y="27089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rgbClr val="FF0000"/>
                </a:solidFill>
              </a:rPr>
              <a:t>www.vangolnaarbeter.nl</a:t>
            </a:r>
            <a:endParaRPr lang="nl-NL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9552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Reactie &amp; ideeën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949784"/>
          <a:ext cx="7416824" cy="4503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</a:tblGrid>
              <a:tr h="1125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Plannen van Rijkswaterstaat, Provincie en Gemeenten Waalwijk en Heusden ten aanzien  Gebiedsontwikkeling Oostelijke Langstraat 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 aanzienlijk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te </a:t>
                      </a:r>
                      <a:r>
                        <a:rPr lang="nl-NL" sz="2000" b="0" u="sng" dirty="0" smtClean="0">
                          <a:solidFill>
                            <a:srgbClr val="FF0000"/>
                          </a:solidFill>
                          <a:effectLst/>
                        </a:rPr>
                        <a:t>verbeteren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endParaRPr lang="nl-N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58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u="sng" dirty="0">
                          <a:solidFill>
                            <a:srgbClr val="FF0000"/>
                          </a:solidFill>
                          <a:effectLst/>
                        </a:rPr>
                        <a:t>Meedenken en daadwerkelijk participeren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in de totale 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planontwikkeling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van het GOL in het gebied van Vlijmen tot en met Waalwijk;</a:t>
                      </a:r>
                      <a:endParaRPr lang="nl-N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86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Deugdelijke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en goed onderbouwde  plannen 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maken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met goede verkeersinfrastructuren in onze gemeenten. </a:t>
                      </a:r>
                      <a:r>
                        <a:rPr lang="nl-NL" sz="2000" b="0" u="sng" dirty="0">
                          <a:solidFill>
                            <a:srgbClr val="FF0000"/>
                          </a:solidFill>
                          <a:effectLst/>
                        </a:rPr>
                        <a:t>Veiligheid,  gezondheid, leefbaarheid en natuurbehoud</a:t>
                      </a:r>
                      <a:r>
                        <a:rPr lang="nl-NL" sz="2000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staan hierbij voorop;</a:t>
                      </a:r>
                      <a:endParaRPr lang="nl-N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31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u="sng" dirty="0" smtClean="0">
                          <a:solidFill>
                            <a:srgbClr val="FF0000"/>
                          </a:solidFill>
                          <a:effectLst/>
                        </a:rPr>
                        <a:t>Samen</a:t>
                      </a:r>
                      <a:r>
                        <a:rPr lang="nl-NL" sz="2000" b="0" u="non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effectLst/>
                        </a:rPr>
                        <a:t>met 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bewonersgroepen en overheden oplossingen te generen met </a:t>
                      </a:r>
                      <a:r>
                        <a:rPr lang="nl-NL" sz="2000" b="0" u="sng" dirty="0">
                          <a:solidFill>
                            <a:srgbClr val="FF0000"/>
                          </a:solidFill>
                          <a:effectLst/>
                        </a:rPr>
                        <a:t>voldoende draagvlak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endParaRPr lang="nl-N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51520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De stichting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99592" y="1526447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nl-NL" b="1" u="sng" dirty="0" smtClean="0">
                <a:solidFill>
                  <a:srgbClr val="002060"/>
                </a:solidFill>
              </a:rPr>
              <a:t>Doel</a:t>
            </a:r>
            <a:endParaRPr lang="nl-NL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51520" y="1711113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Duidelijke en strategische visie </a:t>
            </a:r>
            <a:r>
              <a:rPr lang="nl-NL" sz="2000" dirty="0" smtClean="0">
                <a:solidFill>
                  <a:srgbClr val="002060"/>
                </a:solidFill>
              </a:rPr>
              <a:t>&amp; robuuste lange </a:t>
            </a:r>
            <a:r>
              <a:rPr lang="nl-NL" sz="2000" dirty="0">
                <a:solidFill>
                  <a:srgbClr val="002060"/>
                </a:solidFill>
              </a:rPr>
              <a:t>termijnplannen </a:t>
            </a:r>
            <a:endParaRPr lang="nl-NL" sz="2000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Toekomstgerichte </a:t>
            </a:r>
            <a:r>
              <a:rPr lang="nl-NL" sz="2000" dirty="0" smtClean="0">
                <a:solidFill>
                  <a:srgbClr val="002060"/>
                </a:solidFill>
              </a:rPr>
              <a:t>oplossingen voor A59 en onderliggende wegennet</a:t>
            </a:r>
            <a:endParaRPr lang="nl-NL" sz="2000" dirty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Draagvlak </a:t>
            </a:r>
            <a:r>
              <a:rPr lang="nl-NL" sz="2000" dirty="0" smtClean="0">
                <a:solidFill>
                  <a:srgbClr val="002060"/>
                </a:solidFill>
              </a:rPr>
              <a:t>bij omwonenden</a:t>
            </a:r>
            <a:endParaRPr lang="nl-NL" sz="2000" dirty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Goede ontsluiting van </a:t>
            </a:r>
            <a:r>
              <a:rPr lang="nl-NL" sz="2000" dirty="0" smtClean="0">
                <a:solidFill>
                  <a:srgbClr val="002060"/>
                </a:solidFill>
              </a:rPr>
              <a:t>woonwijken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Geen onnodig (sluip)verkeer door woonwijken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</a:rPr>
              <a:t>Verbetering </a:t>
            </a: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t.a.v. geluid, gezondheid, leefbaarheid, </a:t>
            </a:r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</a:rPr>
              <a:t>milieu voor bewoners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</a:rPr>
              <a:t>een </a:t>
            </a:r>
            <a:r>
              <a:rPr lang="nl-NL" sz="2000" dirty="0">
                <a:solidFill>
                  <a:schemeClr val="tx2">
                    <a:lumMod val="75000"/>
                  </a:schemeClr>
                </a:solidFill>
              </a:rPr>
              <a:t>aantasting en versnippering van landschap, natuur en cultuurhistorische </a:t>
            </a:r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</a:rPr>
              <a:t>waarden</a:t>
            </a:r>
            <a:endParaRPr lang="nl-NL" sz="2000" dirty="0" smtClean="0">
              <a:solidFill>
                <a:srgbClr val="002060"/>
              </a:solidFill>
            </a:endParaRPr>
          </a:p>
        </p:txBody>
      </p:sp>
      <p:pic>
        <p:nvPicPr>
          <p:cNvPr id="14" name="Afbeelding 13" descr="P11601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784310" cy="2088232"/>
          </a:xfrm>
          <a:prstGeom prst="rect">
            <a:avLst/>
          </a:prstGeom>
        </p:spPr>
      </p:pic>
      <p:pic>
        <p:nvPicPr>
          <p:cNvPr id="17" name="Afbeelding 16" descr="P11602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790000" cy="20925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11560" y="53996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De stichting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11560" y="1268760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nl-NL" b="1" u="sng" dirty="0" smtClean="0">
                <a:solidFill>
                  <a:srgbClr val="002060"/>
                </a:solidFill>
              </a:rPr>
              <a:t>Uitgangspunten</a:t>
            </a:r>
            <a:endParaRPr lang="nl-NL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607" t="14485" r="5799" b="29687"/>
          <a:stretch>
            <a:fillRect/>
          </a:stretch>
        </p:blipFill>
        <p:spPr bwMode="auto">
          <a:xfrm>
            <a:off x="31988" y="1700808"/>
            <a:ext cx="9036496" cy="45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5744" t="18993" r="15744" b="30067"/>
          <a:stretch>
            <a:fillRect/>
          </a:stretch>
        </p:blipFill>
        <p:spPr bwMode="auto">
          <a:xfrm>
            <a:off x="246996" y="1154053"/>
            <a:ext cx="3320470" cy="197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51520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Het plan GOL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51520" y="1315789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Geluidsoverlast A59 wordt verhoogd door het verkeer naar achter de geluidsschermen te verplaatsen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Doorstroming A59 verbetert niet / nauwelijks (rapport Nut en Noodzaak studie A59)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Toename en verschuiving verkeersoverlast naar woonwijken Waalwijk/ Drunen / Vlijmen met alle gevolgen voor de leefbaarheid en gezondheid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Filevorming op de A59 blijft (capaciteit onvoldoende ook na realisatie GOL)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Meer vrachtverkeer door de woonwijken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Aantasting van landschappelijke – en natuurwaarden in de </a:t>
            </a:r>
            <a:r>
              <a:rPr lang="nl-NL" dirty="0" err="1" smtClean="0">
                <a:solidFill>
                  <a:srgbClr val="002060"/>
                </a:solidFill>
              </a:rPr>
              <a:t>Baardwijkse</a:t>
            </a:r>
            <a:r>
              <a:rPr lang="nl-NL" dirty="0" smtClean="0">
                <a:solidFill>
                  <a:srgbClr val="002060"/>
                </a:solidFill>
              </a:rPr>
              <a:t> Overlaat, De </a:t>
            </a:r>
            <a:r>
              <a:rPr lang="nl-NL" dirty="0" err="1" smtClean="0">
                <a:solidFill>
                  <a:srgbClr val="002060"/>
                </a:solidFill>
              </a:rPr>
              <a:t>Gemeint</a:t>
            </a:r>
            <a:r>
              <a:rPr lang="nl-NL" dirty="0" smtClean="0">
                <a:solidFill>
                  <a:srgbClr val="002060"/>
                </a:solidFill>
              </a:rPr>
              <a:t> en De </a:t>
            </a:r>
            <a:r>
              <a:rPr lang="nl-NL" dirty="0" err="1" smtClean="0">
                <a:solidFill>
                  <a:srgbClr val="002060"/>
                </a:solidFill>
              </a:rPr>
              <a:t>Biessertpolder</a:t>
            </a:r>
            <a:endParaRPr lang="nl-NL" dirty="0" smtClean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Ecologische verbindingszone zijn onlogisch en gevaarlijk voor het verkeer, Flora en Fauna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Onacceptabel hoge CO2 uitstoot in de directe leefomgeving en aantasting van leefmilieu</a:t>
            </a:r>
            <a:endParaRPr lang="nl-NL" sz="2000" dirty="0" smtClean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1582" y="620688"/>
            <a:ext cx="835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2060"/>
                </a:solidFill>
                <a:ea typeface="+mj-ea"/>
                <a:cs typeface="+mj-cs"/>
              </a:rPr>
              <a:t>GOL investeringsbedrag 100 miljoen euro, levert op:</a:t>
            </a:r>
            <a:endParaRPr lang="nl-N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656" y="1556792"/>
            <a:ext cx="7959824" cy="4608512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rgbClr val="002060"/>
                </a:solidFill>
              </a:rPr>
              <a:t>Veel onrust bij omwonenden! Burgers worden niet behandeld als een gelijkwaardige </a:t>
            </a:r>
            <a:r>
              <a:rPr lang="nl-NL" sz="2000" dirty="0">
                <a:solidFill>
                  <a:srgbClr val="002060"/>
                </a:solidFill>
              </a:rPr>
              <a:t>partij en </a:t>
            </a:r>
            <a:r>
              <a:rPr lang="nl-NL" sz="2000" dirty="0" smtClean="0">
                <a:solidFill>
                  <a:srgbClr val="002060"/>
                </a:solidFill>
              </a:rPr>
              <a:t>niet op de juiste manier bij het proces betrokken</a:t>
            </a:r>
          </a:p>
          <a:p>
            <a:endParaRPr lang="nl-NL" sz="2000" dirty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Veel ingediende zienswijzen, </a:t>
            </a:r>
            <a:r>
              <a:rPr lang="nl-NL" sz="2000" b="1" u="sng" dirty="0" smtClean="0">
                <a:solidFill>
                  <a:srgbClr val="002060"/>
                </a:solidFill>
              </a:rPr>
              <a:t>ca. 80 stuks</a:t>
            </a:r>
          </a:p>
          <a:p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Adviesrapport van commissie MER laat duidelijk zien dat het NRD onvoldoende onderbouwd is op diverse onderdelen.</a:t>
            </a:r>
          </a:p>
          <a:p>
            <a:pPr marL="0" indent="0"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In rapport “Nut – en noodzaak studie A59” staat beschreven dat GOL nauwelijks de doorstroming op de A59 verbetert???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Onze beleving bij het huidige GOL-proces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51520" y="1268760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Plannen bevatten geen goede knelpuntanalyse en lossen de genoemde knelpunten niet op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Doelstellingen zijn onduidelijk en worden niet aantoonbaar gehaald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Resultaat is meer verkeersoverlast en slechte bereikbaarheid: 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Waalwijk Centrum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Overlaatweg, Randweg Drunen West, </a:t>
            </a:r>
          </a:p>
          <a:p>
            <a:pPr lvl="1"/>
            <a:r>
              <a:rPr lang="nl-NL" sz="2000" dirty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      woonwijken Drunen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err="1" smtClean="0">
                <a:solidFill>
                  <a:srgbClr val="002060"/>
                </a:solidFill>
              </a:rPr>
              <a:t>Noord-oost</a:t>
            </a:r>
            <a:r>
              <a:rPr lang="nl-NL" sz="2000" dirty="0" smtClean="0">
                <a:solidFill>
                  <a:srgbClr val="002060"/>
                </a:solidFill>
              </a:rPr>
              <a:t> Waalwijk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err="1" smtClean="0">
                <a:solidFill>
                  <a:srgbClr val="002060"/>
                </a:solidFill>
              </a:rPr>
              <a:t>Wolput</a:t>
            </a:r>
            <a:r>
              <a:rPr lang="nl-NL" sz="2000" dirty="0" smtClean="0">
                <a:solidFill>
                  <a:srgbClr val="002060"/>
                </a:solidFill>
              </a:rPr>
              <a:t>, afslag 43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Vlijmen Centrum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Woonwijken Vijfhoeven 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Aantasting landschap tussen Waalwijk en Drunen (Overlaat)</a:t>
            </a:r>
            <a:endParaRPr lang="nl-NL" sz="2000" dirty="0">
              <a:solidFill>
                <a:srgbClr val="002060"/>
              </a:solidFill>
            </a:endParaRP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Financiering en fasering zijn onduidelijk en niet geborgd in de plannen</a:t>
            </a:r>
          </a:p>
          <a:p>
            <a:pPr marL="355600" indent="-355600">
              <a:spcAft>
                <a:spcPts val="1200"/>
              </a:spcAft>
              <a:buFont typeface="Calibri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Aantasting leefmilieu en gezondheid van bewoners</a:t>
            </a:r>
            <a:endParaRPr lang="nl-NL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3" descr="P11601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756" y="2934391"/>
            <a:ext cx="2867724" cy="215079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Onze zorgen t.a.v. de huidige GOL-plannen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2920" y="1628800"/>
            <a:ext cx="8121080" cy="4320480"/>
          </a:xfrm>
        </p:spPr>
        <p:txBody>
          <a:bodyPr>
            <a:noAutofit/>
          </a:bodyPr>
          <a:lstStyle/>
          <a:p>
            <a:pPr marL="536575" lvl="1" indent="-536575">
              <a:buFont typeface="Arial" panose="020B0604020202020204" pitchFamily="34" charset="0"/>
              <a:buChar char="•"/>
            </a:pPr>
            <a:r>
              <a:rPr lang="nl-NL" sz="2000" b="1" u="sng" dirty="0" smtClean="0">
                <a:solidFill>
                  <a:srgbClr val="002060"/>
                </a:solidFill>
              </a:rPr>
              <a:t>Primair: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aanpak van de A59 met een goede parallelstructuur</a:t>
            </a:r>
          </a:p>
          <a:p>
            <a:pPr marL="536575" lvl="1" indent="-536575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536575" lvl="1" indent="-536575">
              <a:buFont typeface="Arial" panose="020B0604020202020204" pitchFamily="34" charset="0"/>
              <a:buChar char="•"/>
            </a:pPr>
            <a:r>
              <a:rPr lang="nl-NL" sz="2000" b="1" u="sng" dirty="0" smtClean="0">
                <a:solidFill>
                  <a:srgbClr val="002060"/>
                </a:solidFill>
              </a:rPr>
              <a:t>Secundair: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alternatieve tracés voor regionale wegenstructuur</a:t>
            </a:r>
          </a:p>
          <a:p>
            <a:pPr marL="536575" lvl="1" indent="-536575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536575" lvl="1" indent="-536575">
              <a:buFont typeface="Arial" panose="020B0604020202020204" pitchFamily="34" charset="0"/>
              <a:buChar char="•"/>
            </a:pPr>
            <a:r>
              <a:rPr lang="nl-NL" sz="2000" b="1" u="sng" dirty="0" smtClean="0">
                <a:solidFill>
                  <a:srgbClr val="002060"/>
                </a:solidFill>
              </a:rPr>
              <a:t>Specifiek: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</a:rPr>
              <a:t>ligging en functie westelijke randweg Drunen (hoofdontsluiting Waalwijk) &amp; oostelijke randweg Vlijmen (hoofdontsluiting Vlijmen via de Vijfhoevenlaan)</a:t>
            </a:r>
          </a:p>
          <a:p>
            <a:pPr marL="536575" lvl="1" indent="-536575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536575" lvl="1" indent="-536575">
              <a:buFont typeface="Arial" panose="020B0604020202020204" pitchFamily="34" charset="0"/>
              <a:buChar char="•"/>
            </a:pPr>
            <a:r>
              <a:rPr lang="nl-NL" sz="2000" b="1" u="sng" dirty="0" smtClean="0">
                <a:solidFill>
                  <a:srgbClr val="002060"/>
                </a:solidFill>
              </a:rPr>
              <a:t>Nog te ontwikkelen</a:t>
            </a:r>
            <a:r>
              <a:rPr lang="nl-NL" sz="2000" dirty="0" smtClean="0">
                <a:solidFill>
                  <a:srgbClr val="002060"/>
                </a:solidFill>
              </a:rPr>
              <a:t>:</a:t>
            </a:r>
          </a:p>
          <a:p>
            <a:pPr marL="993775" lvl="3" indent="-536575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002060"/>
                </a:solidFill>
              </a:rPr>
              <a:t>alternatieven automobiliteit: HOV, fiets/ snelfiets, </a:t>
            </a:r>
            <a:r>
              <a:rPr lang="nl-NL" dirty="0" err="1" smtClean="0">
                <a:solidFill>
                  <a:srgbClr val="002060"/>
                </a:solidFill>
              </a:rPr>
              <a:t>modal</a:t>
            </a:r>
            <a:r>
              <a:rPr lang="nl-NL" dirty="0" smtClean="0">
                <a:solidFill>
                  <a:srgbClr val="002060"/>
                </a:solidFill>
              </a:rPr>
              <a:t> shift;</a:t>
            </a:r>
            <a:endParaRPr lang="nl-NL" dirty="0">
              <a:solidFill>
                <a:srgbClr val="002060"/>
              </a:solidFill>
            </a:endParaRPr>
          </a:p>
          <a:p>
            <a:pPr marL="993775" lvl="3" indent="-536575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002060"/>
                </a:solidFill>
              </a:rPr>
              <a:t>hoogwaardige natuurverbindingen: tussen natuurgebieden op nationaal niveau (Nationale Parken!)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  <a:ea typeface="+mj-ea"/>
                <a:cs typeface="+mj-cs"/>
              </a:rPr>
              <a:t>Onze alternatieven; GOL kan Beter!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1541</Words>
  <Application>Microsoft Office PowerPoint</Application>
  <PresentationFormat>Diavoorstelling (4:3)</PresentationFormat>
  <Paragraphs>176</Paragraphs>
  <Slides>25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Wienerberger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van den Bosch</dc:creator>
  <cp:lastModifiedBy>berg kamp</cp:lastModifiedBy>
  <cp:revision>166</cp:revision>
  <cp:lastPrinted>2014-06-25T12:24:53Z</cp:lastPrinted>
  <dcterms:created xsi:type="dcterms:W3CDTF">2014-06-16T18:22:33Z</dcterms:created>
  <dcterms:modified xsi:type="dcterms:W3CDTF">2015-07-09T07:48:28Z</dcterms:modified>
</cp:coreProperties>
</file>